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drawings/drawing10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drawings/drawing1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78" r:id="rId1"/>
  </p:sldMasterIdLst>
  <p:notesMasterIdLst>
    <p:notesMasterId r:id="rId66"/>
  </p:notesMasterIdLst>
  <p:sldIdLst>
    <p:sldId id="256" r:id="rId2"/>
    <p:sldId id="314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315" r:id="rId13"/>
    <p:sldId id="270" r:id="rId14"/>
    <p:sldId id="316" r:id="rId15"/>
    <p:sldId id="317" r:id="rId16"/>
    <p:sldId id="310" r:id="rId17"/>
    <p:sldId id="318" r:id="rId18"/>
    <p:sldId id="288" r:id="rId19"/>
    <p:sldId id="269" r:id="rId20"/>
    <p:sldId id="286" r:id="rId21"/>
    <p:sldId id="276" r:id="rId22"/>
    <p:sldId id="319" r:id="rId23"/>
    <p:sldId id="311" r:id="rId24"/>
    <p:sldId id="312" r:id="rId25"/>
    <p:sldId id="324" r:id="rId26"/>
    <p:sldId id="325" r:id="rId27"/>
    <p:sldId id="330" r:id="rId28"/>
    <p:sldId id="331" r:id="rId29"/>
    <p:sldId id="332" r:id="rId30"/>
    <p:sldId id="333" r:id="rId31"/>
    <p:sldId id="335" r:id="rId32"/>
    <p:sldId id="336" r:id="rId33"/>
    <p:sldId id="337" r:id="rId34"/>
    <p:sldId id="338" r:id="rId35"/>
    <p:sldId id="343" r:id="rId36"/>
    <p:sldId id="344" r:id="rId37"/>
    <p:sldId id="347" r:id="rId38"/>
    <p:sldId id="348" r:id="rId39"/>
    <p:sldId id="364" r:id="rId40"/>
    <p:sldId id="365" r:id="rId41"/>
    <p:sldId id="366" r:id="rId42"/>
    <p:sldId id="358" r:id="rId43"/>
    <p:sldId id="359" r:id="rId44"/>
    <p:sldId id="362" r:id="rId45"/>
    <p:sldId id="291" r:id="rId46"/>
    <p:sldId id="292" r:id="rId47"/>
    <p:sldId id="301" r:id="rId48"/>
    <p:sldId id="298" r:id="rId49"/>
    <p:sldId id="293" r:id="rId50"/>
    <p:sldId id="294" r:id="rId51"/>
    <p:sldId id="302" r:id="rId52"/>
    <p:sldId id="273" r:id="rId53"/>
    <p:sldId id="307" r:id="rId54"/>
    <p:sldId id="305" r:id="rId55"/>
    <p:sldId id="278" r:id="rId56"/>
    <p:sldId id="303" r:id="rId57"/>
    <p:sldId id="304" r:id="rId58"/>
    <p:sldId id="277" r:id="rId59"/>
    <p:sldId id="306" r:id="rId60"/>
    <p:sldId id="282" r:id="rId61"/>
    <p:sldId id="321" r:id="rId62"/>
    <p:sldId id="284" r:id="rId63"/>
    <p:sldId id="309" r:id="rId64"/>
    <p:sldId id="285" r:id="rId65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66FF"/>
    <a:srgbClr val="003399"/>
    <a:srgbClr val="00FFFF"/>
    <a:srgbClr val="CCFF33"/>
    <a:srgbClr val="38C8A2"/>
    <a:srgbClr val="9999FF"/>
    <a:srgbClr val="029075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24" autoAdjust="0"/>
  </p:normalViewPr>
  <p:slideViewPr>
    <p:cSldViewPr>
      <p:cViewPr>
        <p:scale>
          <a:sx n="94" d="100"/>
          <a:sy n="94" d="100"/>
        </p:scale>
        <p:origin x="-13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2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70" y="-108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8.xlsx"/><Relationship Id="rId1" Type="http://schemas.openxmlformats.org/officeDocument/2006/relationships/image" Target="../media/image1.jpe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520997375328157E-2"/>
          <c:y val="2.133147615277697E-2"/>
          <c:w val="0.93247900262467298"/>
          <c:h val="0.799983554779113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290599</c:v>
                </c:pt>
                <c:pt idx="1">
                  <c:v>245367</c:v>
                </c:pt>
                <c:pt idx="2">
                  <c:v>274944.90000000002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528B-47AC-8002-A8178F649E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 w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28B-47AC-8002-A8178F649E9D}"/>
              </c:ext>
            </c:extLst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286411.40000000002</c:v>
                </c:pt>
                <c:pt idx="1">
                  <c:v>246297</c:v>
                </c:pt>
                <c:pt idx="2">
                  <c:v>265371.2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528B-47AC-8002-A8178F649E9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CCFF33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CCFF33"/>
              </a:solidFill>
              <a:ln>
                <a:solidFill>
                  <a:schemeClr val="bg2"/>
                </a:solidFill>
              </a:ln>
              <a:effectLst/>
              <a:sp3d>
                <a:contourClr>
                  <a:schemeClr val="bg2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28B-47AC-8002-A8178F649E9D}"/>
              </c:ext>
            </c:extLst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2" formatCode="#,##0.0">
                  <c:v>929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6-528B-47AC-8002-A8178F649E9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4187.5999999999767</c:v>
                </c:pt>
                <c:pt idx="1">
                  <c:v>-930</c:v>
                </c:pt>
                <c:pt idx="2">
                  <c:v>9573.7000000000116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28B-47AC-8002-A8178F649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gapDepth val="15"/>
        <c:shape val="box"/>
        <c:axId val="114633728"/>
        <c:axId val="190552704"/>
        <c:axId val="0"/>
      </c:bar3DChart>
      <c:catAx>
        <c:axId val="11463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552704"/>
        <c:crossesAt val="0"/>
        <c:auto val="1"/>
        <c:lblAlgn val="ctr"/>
        <c:lblOffset val="100"/>
        <c:noMultiLvlLbl val="0"/>
      </c:catAx>
      <c:valAx>
        <c:axId val="190552704"/>
        <c:scaling>
          <c:orientation val="minMax"/>
          <c:max val="350000"/>
          <c:min val="-7000"/>
        </c:scaling>
        <c:delete val="0"/>
        <c:axPos val="l"/>
        <c:majorGridlines>
          <c:spPr>
            <a:ln w="12678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633728"/>
        <c:crosses val="autoZero"/>
        <c:crossBetween val="between"/>
        <c:majorUnit val="10000"/>
      </c:valAx>
      <c:spPr>
        <a:noFill/>
        <a:ln>
          <a:solidFill>
            <a:schemeClr val="bg2"/>
          </a:solidFill>
          <a:round/>
        </a:ln>
        <a:effectLst/>
      </c:spPr>
    </c:plotArea>
    <c:legend>
      <c:legendPos val="b"/>
      <c:layout>
        <c:manualLayout>
          <c:xMode val="edge"/>
          <c:yMode val="edge"/>
          <c:x val="0.10211120668739944"/>
          <c:y val="0.90661472194024451"/>
          <c:w val="0.89788872608849846"/>
          <c:h val="6.87372276139901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7" b="0" i="0" u="none" strike="noStrike" kern="1200" baseline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80"/>
      <c:rotY val="0"/>
      <c:depthPercent val="110"/>
      <c:rAngAx val="0"/>
      <c:perspective val="6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534611681113309"/>
          <c:y val="2.6474749796300209E-2"/>
          <c:w val="0.88520527084196099"/>
          <c:h val="0.66735343898395361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1426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4.1899441340782122E-3"/>
                  <c:y val="0.16882757903490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E0-4788-AE82-6A02A93AA734}"/>
                </c:ext>
              </c:extLst>
            </c:dLbl>
            <c:dLbl>
              <c:idx val="1"/>
              <c:layout>
                <c:manualLayout>
                  <c:x val="1.4255707561694438E-3"/>
                  <c:y val="0.33747479366872296"/>
                </c:manualLayout>
              </c:layout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893458848370246E-4"/>
                  <c:y val="0.17262231995601968"/>
                </c:manualLayout>
              </c:layout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721440197069321E-3"/>
                  <c:y val="0.23108491729902642"/>
                </c:manualLayout>
              </c:layout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478714910912904E-2"/>
                  <c:y val="-9.2488820975442948E-2"/>
                </c:manualLayout>
              </c:layout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3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 rtl="1">
                  <a:defRPr sz="1592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Sheet1!$A$1:$C$1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Sheet1!$A$2:$C$2</c:f>
              <c:numCache>
                <c:formatCode>0.0</c:formatCode>
                <c:ptCount val="3"/>
                <c:pt idx="0">
                  <c:v>123852.1</c:v>
                </c:pt>
                <c:pt idx="1">
                  <c:v>127814.5</c:v>
                </c:pt>
                <c:pt idx="2">
                  <c:v>134636.22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BE0-4788-AE82-6A02A93AA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9168896"/>
        <c:axId val="239187072"/>
        <c:axId val="0"/>
      </c:bar3DChart>
      <c:catAx>
        <c:axId val="23916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6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79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39187072"/>
        <c:crosses val="autoZero"/>
        <c:auto val="1"/>
        <c:lblAlgn val="ctr"/>
        <c:lblOffset val="100"/>
        <c:noMultiLvlLbl val="1"/>
      </c:catAx>
      <c:valAx>
        <c:axId val="239187072"/>
        <c:scaling>
          <c:orientation val="minMax"/>
          <c:min val="500"/>
        </c:scaling>
        <c:delete val="0"/>
        <c:axPos val="l"/>
        <c:majorGridlines>
          <c:spPr>
            <a:ln w="3566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79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тыс.рублей</a:t>
                </a:r>
              </a:p>
            </c:rich>
          </c:tx>
          <c:layout>
            <c:manualLayout>
              <c:xMode val="edge"/>
              <c:yMode val="edge"/>
              <c:x val="5.4639985288463143E-3"/>
              <c:y val="0.21353374642602696"/>
            </c:manualLayout>
          </c:layout>
          <c:overlay val="0"/>
          <c:spPr>
            <a:noFill/>
            <a:ln w="2853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solidFill>
            <a:srgbClr val="00B0F0"/>
          </a:solidFill>
          <a:ln w="35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39168896"/>
        <c:crosses val="autoZero"/>
        <c:crossBetween val="between"/>
      </c:valAx>
      <c:spPr>
        <a:solidFill>
          <a:schemeClr val="accent4">
            <a:lumMod val="60000"/>
            <a:lumOff val="40000"/>
          </a:schemeClr>
        </a:solidFill>
        <a:ln w="28530">
          <a:solidFill>
            <a:srgbClr val="0070C0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spPr>
    <a:solidFill>
      <a:schemeClr val="accent4">
        <a:lumMod val="60000"/>
        <a:lumOff val="40000"/>
      </a:schemeClr>
    </a:solidFill>
    <a:ln>
      <a:noFill/>
    </a:ln>
  </c:spPr>
  <c:txPr>
    <a:bodyPr/>
    <a:lstStyle/>
    <a:p>
      <a:pPr>
        <a:defRPr sz="20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hPercent val="80"/>
      <c:rotY val="0"/>
      <c:depthPercent val="110"/>
      <c:rAngAx val="0"/>
      <c:perspective val="6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92D050"/>
            </a:solidFill>
            <a:ln w="1426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Sheet1!$A$1:$C$1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Sheet1!$A$2:$C$2</c:f>
              <c:numCache>
                <c:formatCode>0.0</c:formatCode>
                <c:ptCount val="3"/>
                <c:pt idx="0">
                  <c:v>33747.300000000003</c:v>
                </c:pt>
                <c:pt idx="1">
                  <c:v>32191.7</c:v>
                </c:pt>
                <c:pt idx="2">
                  <c:v>31473.51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BE0-4788-AE82-6A02A93AA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box"/>
        <c:axId val="239227264"/>
        <c:axId val="239228800"/>
        <c:axId val="239945472"/>
      </c:bar3DChart>
      <c:catAx>
        <c:axId val="23922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56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79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39228800"/>
        <c:crosses val="autoZero"/>
        <c:auto val="1"/>
        <c:lblAlgn val="ctr"/>
        <c:lblOffset val="100"/>
        <c:noMultiLvlLbl val="1"/>
      </c:catAx>
      <c:valAx>
        <c:axId val="239228800"/>
        <c:scaling>
          <c:orientation val="minMax"/>
          <c:min val="500"/>
        </c:scaling>
        <c:delete val="0"/>
        <c:axPos val="l"/>
        <c:majorGridlines>
          <c:spPr>
            <a:ln w="3566">
              <a:solidFill>
                <a:schemeClr val="tx1"/>
              </a:solidFill>
              <a:prstDash val="solid"/>
            </a:ln>
          </c:spPr>
        </c:majorGridlines>
        <c:minorGridlines/>
        <c:numFmt formatCode="0.0" sourceLinked="1"/>
        <c:majorTickMark val="out"/>
        <c:minorTickMark val="none"/>
        <c:tickLblPos val="nextTo"/>
        <c:spPr>
          <a:ln w="35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39227264"/>
        <c:crosses val="autoZero"/>
        <c:crossBetween val="between"/>
      </c:valAx>
      <c:serAx>
        <c:axId val="239945472"/>
        <c:scaling>
          <c:orientation val="minMax"/>
        </c:scaling>
        <c:delete val="1"/>
        <c:axPos val="b"/>
        <c:majorTickMark val="out"/>
        <c:minorTickMark val="none"/>
        <c:tickLblPos val="none"/>
        <c:crossAx val="239228800"/>
        <c:crosses val="autoZero"/>
      </c:serAx>
      <c:spPr>
        <a:gradFill rotWithShape="1">
          <a:gsLst>
            <a:gs pos="0">
              <a:schemeClr val="accent6">
                <a:tint val="96000"/>
                <a:lumMod val="104000"/>
              </a:schemeClr>
            </a:gs>
            <a:gs pos="100000">
              <a:schemeClr val="accent6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c:spPr>
    </c:plotArea>
    <c:plotVisOnly val="1"/>
    <c:dispBlanksAs val="gap"/>
    <c:showDLblsOverMax val="0"/>
  </c:chart>
  <c:spPr>
    <a:solidFill>
      <a:schemeClr val="accent4">
        <a:lumMod val="60000"/>
        <a:lumOff val="40000"/>
      </a:schemeClr>
    </a:solidFill>
    <a:ln>
      <a:noFill/>
    </a:ln>
  </c:spPr>
  <c:txPr>
    <a:bodyPr/>
    <a:lstStyle/>
    <a:p>
      <a:pPr>
        <a:defRPr sz="20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hPercent val="80"/>
      <c:rotY val="0"/>
      <c:depthPercent val="110"/>
      <c:rAngAx val="0"/>
      <c:perspective val="6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 w="1426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3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 rtl="1">
                  <a:defRPr sz="1592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Sheet1!$A$1:$C$1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Sheet1!$A$2:$C$2</c:f>
              <c:numCache>
                <c:formatCode>0.0</c:formatCode>
                <c:ptCount val="3"/>
                <c:pt idx="0">
                  <c:v>50585.3</c:v>
                </c:pt>
                <c:pt idx="1">
                  <c:v>16029.4</c:v>
                </c:pt>
                <c:pt idx="2">
                  <c:v>15086.4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BE0-4788-AE82-6A02A93AA7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40087808"/>
        <c:axId val="240089344"/>
        <c:axId val="239946816"/>
      </c:bar3DChart>
      <c:catAx>
        <c:axId val="24008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56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79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40089344"/>
        <c:crosses val="autoZero"/>
        <c:auto val="1"/>
        <c:lblAlgn val="ctr"/>
        <c:lblOffset val="100"/>
        <c:noMultiLvlLbl val="1"/>
      </c:catAx>
      <c:valAx>
        <c:axId val="240089344"/>
        <c:scaling>
          <c:orientation val="minMax"/>
          <c:min val="500"/>
        </c:scaling>
        <c:delete val="1"/>
        <c:axPos val="l"/>
        <c:numFmt formatCode="0.0" sourceLinked="1"/>
        <c:majorTickMark val="out"/>
        <c:minorTickMark val="none"/>
        <c:tickLblPos val="nextTo"/>
        <c:crossAx val="240087808"/>
        <c:crosses val="autoZero"/>
        <c:crossBetween val="between"/>
      </c:valAx>
      <c:serAx>
        <c:axId val="239946816"/>
        <c:scaling>
          <c:orientation val="minMax"/>
        </c:scaling>
        <c:delete val="1"/>
        <c:axPos val="b"/>
        <c:majorTickMark val="out"/>
        <c:minorTickMark val="none"/>
        <c:tickLblPos val="none"/>
        <c:crossAx val="240089344"/>
        <c:crosses val="autoZero"/>
      </c:serAx>
      <c:spPr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chemeClr val="accent4">
        <a:lumMod val="60000"/>
        <a:lumOff val="40000"/>
      </a:schemeClr>
    </a:solidFill>
    <a:ln>
      <a:noFill/>
    </a:ln>
  </c:spPr>
  <c:txPr>
    <a:bodyPr/>
    <a:lstStyle/>
    <a:p>
      <a:pPr>
        <a:defRPr sz="20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view3D>
      <c:rotX val="10"/>
      <c:hPercent val="80"/>
      <c:rotY val="0"/>
      <c:depthPercent val="11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068720829789618"/>
          <c:y val="4.2980059355759916E-2"/>
          <c:w val="0.8393127917021036"/>
          <c:h val="0.60745535614245005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Sheet1!$A$1:$C$1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Sheet1!$A$2:$C$2</c:f>
              <c:numCache>
                <c:formatCode>0.0</c:formatCode>
                <c:ptCount val="3"/>
                <c:pt idx="0">
                  <c:v>366.2</c:v>
                </c:pt>
                <c:pt idx="1">
                  <c:v>463.5</c:v>
                </c:pt>
                <c:pt idx="2">
                  <c:v>2115.1999999999998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BE0-4788-AE82-6A02A93AA7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39790720"/>
        <c:axId val="243011968"/>
        <c:axId val="0"/>
      </c:bar3DChart>
      <c:catAx>
        <c:axId val="23979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ru-RU"/>
          </a:p>
        </c:txPr>
        <c:crossAx val="243011968"/>
        <c:crosses val="autoZero"/>
        <c:auto val="1"/>
        <c:lblAlgn val="ctr"/>
        <c:lblOffset val="100"/>
        <c:noMultiLvlLbl val="1"/>
      </c:catAx>
      <c:valAx>
        <c:axId val="243011968"/>
        <c:scaling>
          <c:orientation val="minMax"/>
          <c:min val="500"/>
        </c:scaling>
        <c:delete val="0"/>
        <c:axPos val="l"/>
        <c:numFmt formatCode="0.0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39790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hPercent val="80"/>
      <c:rotY val="0"/>
      <c:depthPercent val="110"/>
      <c:rAngAx val="0"/>
      <c:perspective val="6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  <a:scene3d>
          <a:camera prst="orthographicFront"/>
          <a:lightRig rig="threePt" dir="t"/>
        </a:scene3d>
        <a:sp3d>
          <a:bevelT/>
        </a:sp3d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  <a:scene3d>
          <a:camera prst="orthographicFront"/>
          <a:lightRig rig="threePt" dir="t"/>
        </a:scene3d>
        <a:sp3d>
          <a:bevelT/>
        </a:sp3d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6666FF"/>
            </a:solidFill>
            <a:ln w="1426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Sheet1!$A$1:$C$1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Sheet1!$A$2:$C$2</c:f>
              <c:numCache>
                <c:formatCode>0.0</c:formatCode>
                <c:ptCount val="3"/>
                <c:pt idx="0">
                  <c:v>4187.6000000000004</c:v>
                </c:pt>
                <c:pt idx="1">
                  <c:v>-929.5</c:v>
                </c:pt>
                <c:pt idx="2">
                  <c:v>9573.77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BE0-4788-AE82-6A02A93AA7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43064832"/>
        <c:axId val="243066368"/>
        <c:axId val="238177344"/>
      </c:bar3DChart>
      <c:catAx>
        <c:axId val="24306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56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79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43066368"/>
        <c:crosses val="autoZero"/>
        <c:auto val="1"/>
        <c:lblAlgn val="ctr"/>
        <c:lblOffset val="100"/>
        <c:noMultiLvlLbl val="1"/>
      </c:catAx>
      <c:valAx>
        <c:axId val="243066368"/>
        <c:scaling>
          <c:orientation val="minMax"/>
          <c:min val="500"/>
        </c:scaling>
        <c:delete val="0"/>
        <c:axPos val="l"/>
        <c:numFmt formatCode="0.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397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43064832"/>
        <c:crosses val="autoZero"/>
        <c:crossBetween val="between"/>
      </c:valAx>
      <c:serAx>
        <c:axId val="238177344"/>
        <c:scaling>
          <c:orientation val="minMax"/>
        </c:scaling>
        <c:delete val="1"/>
        <c:axPos val="b"/>
        <c:majorTickMark val="out"/>
        <c:minorTickMark val="none"/>
        <c:tickLblPos val="none"/>
        <c:crossAx val="243066368"/>
        <c:crosses val="autoZero"/>
      </c:serAx>
      <c:spPr>
        <a:solidFill>
          <a:schemeClr val="accent4">
            <a:lumMod val="60000"/>
            <a:lumOff val="40000"/>
          </a:schemeClr>
        </a:solidFill>
        <a:ln w="28530">
          <a:noFill/>
        </a:ln>
      </c:spPr>
    </c:plotArea>
    <c:plotVisOnly val="1"/>
    <c:dispBlanksAs val="gap"/>
    <c:showDLblsOverMax val="0"/>
  </c:chart>
  <c:spPr>
    <a:solidFill>
      <a:schemeClr val="accent4">
        <a:lumMod val="60000"/>
        <a:lumOff val="40000"/>
      </a:schemeClr>
    </a:solidFill>
    <a:ln>
      <a:noFill/>
    </a:ln>
  </c:spPr>
  <c:txPr>
    <a:bodyPr/>
    <a:lstStyle/>
    <a:p>
      <a:pPr>
        <a:defRPr sz="20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4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617454068241521E-2"/>
          <c:y val="0.10272988505747127"/>
          <c:w val="0.69815856551584898"/>
          <c:h val="0.811781609195402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доходы </c:v>
                </c:pt>
              </c:strCache>
            </c:strRef>
          </c:tx>
          <c:spPr>
            <a:effectLst>
              <a:outerShdw blurRad="76200" dir="3180000" sx="27000" sy="27000" algn="ctr" rotWithShape="0">
                <a:schemeClr val="tx1">
                  <a:alpha val="45000"/>
                </a:schemeClr>
              </a:outerShdw>
            </a:effectLst>
          </c:spPr>
          <c:dPt>
            <c:idx val="0"/>
            <c:bubble3D val="0"/>
            <c:spPr>
              <a:solidFill>
                <a:srgbClr val="9999FF"/>
              </a:solidFill>
              <a:ln w="47268">
                <a:solidFill>
                  <a:srgbClr val="9999FF"/>
                </a:solidFill>
              </a:ln>
              <a:effectLst>
                <a:outerShdw blurRad="76200" dir="3180000" sx="27000" sy="27000" algn="ctr" rotWithShape="0">
                  <a:schemeClr val="tx1">
                    <a:alpha val="45000"/>
                  </a:schemeClr>
                </a:outerShdw>
              </a:effectLst>
              <a:sp3d contourW="47625">
                <a:contourClr>
                  <a:srgbClr val="9999FF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83-49F1-AA93-7764A12E374A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208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76200" dir="3180000" sx="27000" sy="27000" algn="ctr" rotWithShape="0">
                  <a:schemeClr val="tx1">
                    <a:alpha val="45000"/>
                  </a:schemeClr>
                </a:outerShdw>
              </a:effectLst>
              <a:sp3d contourW="25400">
                <a:contourClr>
                  <a:schemeClr val="accent1">
                    <a:lumMod val="60000"/>
                    <a:lumOff val="4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83-49F1-AA93-7764A12E374A}"/>
              </c:ext>
            </c:extLst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  <a:ln w="25208">
                <a:noFill/>
              </a:ln>
              <a:effectLst>
                <a:outerShdw blurRad="76200" dir="3180000" sx="27000" sy="27000" algn="ctr" rotWithShape="0">
                  <a:schemeClr val="tx1">
                    <a:alpha val="45000"/>
                  </a:schemeClr>
                </a:outerShdw>
              </a:effectLst>
              <a:sp3d contourW="25400">
                <a:contourClr>
                  <a:srgbClr val="FFFF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D83-49F1-AA93-7764A12E374A}"/>
              </c:ext>
            </c:extLst>
          </c:dPt>
          <c:dLbls>
            <c:dLbl>
              <c:idx val="0"/>
              <c:layout>
                <c:manualLayout>
                  <c:x val="0.16317662884689169"/>
                  <c:y val="-0.217680785591456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106376,5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83-49F1-AA93-7764A12E374A}"/>
                </c:ext>
              </c:extLst>
            </c:dLbl>
            <c:dLbl>
              <c:idx val="1"/>
              <c:layout>
                <c:manualLayout>
                  <c:x val="0.10042376542263676"/>
                  <c:y val="1.410534890035349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7963,4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83-49F1-AA93-7764A12E374A}"/>
                </c:ext>
              </c:extLst>
            </c:dLbl>
            <c:dLbl>
              <c:idx val="2"/>
              <c:layout>
                <c:manualLayout>
                  <c:x val="-0.28134066503719307"/>
                  <c:y val="7.72486197845958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160605,04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83-49F1-AA93-7764A12E374A}"/>
                </c:ext>
              </c:extLst>
            </c:dLbl>
            <c:dLbl>
              <c:idx val="3"/>
              <c:layout>
                <c:manualLayout>
                  <c:x val="-7.3068090046436635E-2"/>
                  <c:y val="5.01787492080732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83-49F1-AA93-7764A12E374A}"/>
                </c:ext>
              </c:extLst>
            </c:dLbl>
            <c:dLbl>
              <c:idx val="4"/>
              <c:layout>
                <c:manualLayout>
                  <c:x val="-0.10655019685039364"/>
                  <c:y val="-6.11718255045704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83-49F1-AA93-7764A12E374A}"/>
                </c:ext>
              </c:extLst>
            </c:dLbl>
            <c:spPr>
              <a:noFill/>
              <a:ln w="2525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4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453" cap="flat" cmpd="sng" algn="ctr">
                  <a:solidFill>
                    <a:schemeClr val="accent1">
                      <a:lumMod val="7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106376.5</c:v>
                </c:pt>
                <c:pt idx="1">
                  <c:v>7963.4</c:v>
                </c:pt>
                <c:pt idx="2">
                  <c:v>160605.04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D83-49F1-AA93-7764A12E3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52">
          <a:noFill/>
        </a:ln>
      </c:spPr>
    </c:plotArea>
    <c:legend>
      <c:legendPos val="r"/>
      <c:layout>
        <c:manualLayout>
          <c:xMode val="edge"/>
          <c:yMode val="edge"/>
          <c:x val="0.74214044297094461"/>
          <c:y val="0.7537646826404778"/>
          <c:w val="0.25629899771300535"/>
          <c:h val="0.23385002681116474"/>
        </c:manualLayout>
      </c:layout>
      <c:overlay val="0"/>
      <c:spPr>
        <a:noFill/>
        <a:ln w="2525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788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F8-4427-8415-CCD7A00AA6B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93901.2</c:v>
                </c:pt>
                <c:pt idx="1">
                  <c:v>96759.8</c:v>
                </c:pt>
                <c:pt idx="2">
                  <c:v>106376.5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F8-4427-8415-CCD7A00AA6B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188355.8</c:v>
                </c:pt>
                <c:pt idx="1">
                  <c:v>139244.20000000001</c:v>
                </c:pt>
                <c:pt idx="2">
                  <c:v>160605.04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12852736"/>
        <c:axId val="212854272"/>
        <c:axId val="0"/>
      </c:bar3DChart>
      <c:catAx>
        <c:axId val="21285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12854272"/>
        <c:crosses val="autoZero"/>
        <c:auto val="1"/>
        <c:lblAlgn val="ctr"/>
        <c:lblOffset val="100"/>
        <c:noMultiLvlLbl val="0"/>
      </c:catAx>
      <c:valAx>
        <c:axId val="212854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12852736"/>
        <c:crosses val="autoZero"/>
        <c:crossBetween val="between"/>
      </c:valAx>
    </c:plotArea>
    <c:legend>
      <c:legendPos val="b"/>
      <c:legendEntry>
        <c:idx val="0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Субсидии</c:v>
                </c:pt>
                <c:pt idx="1">
                  <c:v>Субвенции</c:v>
                </c:pt>
                <c:pt idx="2">
                  <c:v>Дотации</c:v>
                </c:pt>
                <c:pt idx="3">
                  <c:v> 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29734.9</c:v>
                </c:pt>
                <c:pt idx="1">
                  <c:v>115354.34</c:v>
                </c:pt>
                <c:pt idx="2">
                  <c:v>13807.9</c:v>
                </c:pt>
                <c:pt idx="3">
                  <c:v>2015.07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9C-432E-8D9A-3C8020103C2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0"/>
      </c:pieChart>
    </c:plotArea>
    <c:legend>
      <c:legendPos val="r"/>
      <c:layout/>
      <c:overlay val="1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2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694444444444483"/>
          <c:y val="0.25520264876175425"/>
          <c:w val="0.8402777777777779"/>
          <c:h val="0.50804544576004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dPt>
            <c:idx val="0"/>
            <c:bubble3D val="0"/>
            <c:spPr>
              <a:solidFill>
                <a:srgbClr val="38C8A2"/>
              </a:solidFill>
              <a:ln w="2533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50-4E27-A868-F15250AE36CB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2519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50-4E27-A868-F15250AE36CB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h="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A50-4E27-A868-F15250AE36CB}"/>
              </c:ext>
            </c:extLst>
          </c:dPt>
          <c:dPt>
            <c:idx val="3"/>
            <c:bubble3D val="0"/>
            <c:spPr>
              <a:solidFill>
                <a:srgbClr val="38C8A2"/>
              </a:solidFill>
              <a:ln w="25190">
                <a:noFill/>
              </a:ln>
              <a:effectLst>
                <a:outerShdw blurRad="50800" dist="50800" dir="5400000" sx="136000" sy="136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82550" h="19685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A50-4E27-A868-F15250AE36CB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17145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A50-4E27-A868-F15250AE36CB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228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A50-4E27-A868-F15250AE36C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1750" h="15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A50-4E27-A868-F15250AE36CB}"/>
              </c:ext>
            </c:extLst>
          </c:dPt>
          <c:dPt>
            <c:idx val="7"/>
            <c:bubble3D val="0"/>
            <c:spPr>
              <a:solidFill>
                <a:schemeClr val="tx2">
                  <a:lumMod val="50000"/>
                </a:schemeClr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13335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A50-4E27-A868-F15250AE36CB}"/>
              </c:ext>
            </c:extLst>
          </c:dPt>
          <c:dPt>
            <c:idx val="8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8255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A50-4E27-A868-F15250AE36CB}"/>
              </c:ext>
            </c:extLst>
          </c:dPt>
          <c:dPt>
            <c:idx val="9"/>
            <c:bubble3D val="0"/>
            <c:spPr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A50-4E27-A868-F15250AE36C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68,2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50-4E27-A868-F15250AE36CB}"/>
                </c:ext>
              </c:extLst>
            </c:dLbl>
            <c:dLbl>
              <c:idx val="2"/>
              <c:layout>
                <c:manualLayout>
                  <c:x val="-3.4064359142607172E-2"/>
                  <c:y val="5.91867158547551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50-4E27-A868-F15250AE36CB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34658,03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1473,51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2313367918428037E-3"/>
                  <c:y val="-0.1070788577910029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2115,2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A50-4E27-A868-F15250AE36CB}"/>
                </c:ext>
              </c:extLst>
            </c:dLbl>
            <c:spPr>
              <a:noFill/>
              <a:ln w="2522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8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447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Национальная оборона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Физическая культура и спорт</c:v>
                </c:pt>
                <c:pt idx="6">
                  <c:v>Общегосударственные вопросы</c:v>
                </c:pt>
                <c:pt idx="7">
                  <c:v>Межбюджетные трансферты</c:v>
                </c:pt>
                <c:pt idx="8">
                  <c:v>Социальная политика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268.2</c:v>
                </c:pt>
                <c:pt idx="1">
                  <c:v>13622.2</c:v>
                </c:pt>
                <c:pt idx="2">
                  <c:v>1222.1600000000001</c:v>
                </c:pt>
                <c:pt idx="3">
                  <c:v>134658.03</c:v>
                </c:pt>
                <c:pt idx="4">
                  <c:v>31473.51</c:v>
                </c:pt>
                <c:pt idx="5">
                  <c:v>2115.1999999999998</c:v>
                </c:pt>
                <c:pt idx="6">
                  <c:v>52523.8</c:v>
                </c:pt>
                <c:pt idx="7">
                  <c:v>14177.9</c:v>
                </c:pt>
                <c:pt idx="8">
                  <c:v>15086.4</c:v>
                </c:pt>
                <c:pt idx="9">
                  <c:v>223.8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8A50-4E27-A868-F15250AE36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5">
          <a:noFill/>
        </a:ln>
      </c:spPr>
    </c:plotArea>
    <c:legend>
      <c:legendPos val="l"/>
      <c:legendEntry>
        <c:idx val="0"/>
        <c:txPr>
          <a:bodyPr/>
          <a:lstStyle/>
          <a:p>
            <a:pPr>
              <a:defRPr sz="1398" b="0" i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5277830125552724E-2"/>
          <c:y val="6.1218099737532811E-2"/>
          <c:w val="0.32646537809204712"/>
          <c:h val="0.87116027296588006"/>
        </c:manualLayout>
      </c:layout>
      <c:overlay val="0"/>
      <c:txPr>
        <a:bodyPr/>
        <a:lstStyle/>
        <a:p>
          <a:pPr>
            <a:defRPr sz="1398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  <c:spPr>
        <a:solidFill>
          <a:srgbClr val="38C8A2"/>
        </a:solidFill>
        <a:ln w="11168">
          <a:solidFill>
            <a:schemeClr val="tx1"/>
          </a:solidFill>
          <a:prstDash val="solid"/>
        </a:ln>
      </c:spPr>
    </c:sideWall>
    <c:backWall>
      <c:thickness val="0"/>
      <c:spPr>
        <a:solidFill>
          <a:srgbClr val="38C8A2"/>
        </a:solidFill>
        <a:ln w="11168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524971205040988"/>
          <c:y val="6.7890945123744439E-2"/>
          <c:w val="0.81386861313868708"/>
          <c:h val="0.5969162995594713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109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-3.4579628207036142E-3"/>
                  <c:y val="-2.313876889495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7D-4995-849E-AE3D01C90E03}"/>
                </c:ext>
              </c:extLst>
            </c:dLbl>
            <c:dLbl>
              <c:idx val="3"/>
              <c:layout>
                <c:manualLayout>
                  <c:x val="8.9983618942187579E-3"/>
                  <c:y val="4.0250838142166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7D-4995-849E-AE3D01C90E03}"/>
                </c:ext>
              </c:extLst>
            </c:dLbl>
            <c:spPr>
              <a:noFill/>
              <a:ln w="22177">
                <a:noFill/>
              </a:ln>
            </c:spPr>
            <c:txPr>
              <a:bodyPr rot="-5400000" vert="horz"/>
              <a:lstStyle/>
              <a:p>
                <a:pPr algn="ctr">
                  <a:defRPr sz="157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Sheet1!$A$2:$D$2</c:f>
              <c:numCache>
                <c:formatCode>General</c:formatCode>
                <c:ptCount val="3"/>
                <c:pt idx="0">
                  <c:v>286411.40000000002</c:v>
                </c:pt>
                <c:pt idx="1">
                  <c:v>246296.6</c:v>
                </c:pt>
                <c:pt idx="2">
                  <c:v>265371.17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97D-4995-849E-AE3D01C90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217643264"/>
        <c:axId val="234528768"/>
        <c:axId val="0"/>
      </c:bar3DChart>
      <c:catAx>
        <c:axId val="21764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73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 rtl="0">
              <a:defRPr sz="157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34528768"/>
        <c:crosses val="autoZero"/>
        <c:auto val="1"/>
        <c:lblAlgn val="ctr"/>
        <c:lblOffset val="100"/>
        <c:noMultiLvlLbl val="0"/>
      </c:catAx>
      <c:valAx>
        <c:axId val="234528768"/>
        <c:scaling>
          <c:orientation val="minMax"/>
        </c:scaling>
        <c:delete val="0"/>
        <c:axPos val="l"/>
        <c:majorGridlines>
          <c:spPr>
            <a:ln w="2773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55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тыс.рублей</a:t>
                </a:r>
              </a:p>
            </c:rich>
          </c:tx>
          <c:layout>
            <c:manualLayout>
              <c:xMode val="edge"/>
              <c:yMode val="edge"/>
              <c:x val="1.3381930497554203E-2"/>
              <c:y val="0.20484590248887996"/>
            </c:manualLayout>
          </c:layout>
          <c:overlay val="0"/>
          <c:spPr>
            <a:noFill/>
            <a:ln w="2217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7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7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17643264"/>
        <c:crosses val="autoZero"/>
        <c:crossBetween val="between"/>
      </c:valAx>
      <c:spPr>
        <a:solidFill>
          <a:schemeClr val="accent2">
            <a:lumMod val="60000"/>
            <a:lumOff val="40000"/>
          </a:schemeClr>
        </a:solidFill>
        <a:ln w="25297">
          <a:noFill/>
        </a:ln>
      </c:spPr>
    </c:plotArea>
    <c:plotVisOnly val="1"/>
    <c:dispBlanksAs val="gap"/>
    <c:showDLblsOverMax val="0"/>
  </c:chart>
  <c:spPr>
    <a:solidFill>
      <a:schemeClr val="accent4">
        <a:lumMod val="60000"/>
        <a:lumOff val="40000"/>
      </a:schemeClr>
    </a:solidFill>
    <a:ln>
      <a:noFill/>
    </a:ln>
  </c:spPr>
  <c:txPr>
    <a:bodyPr/>
    <a:lstStyle/>
    <a:p>
      <a:pPr>
        <a:defRPr sz="1579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00"/>
      <c:rotY val="20"/>
      <c:depthPercent val="100"/>
      <c:rAngAx val="0"/>
      <c:perspective val="3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347182510007492E-2"/>
          <c:y val="1.9877669222078426E-2"/>
          <c:w val="0.90797376061232549"/>
          <c:h val="0.80997017483864542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chemeClr val="accent2">
                <a:lumMod val="20000"/>
                <a:lumOff val="80000"/>
              </a:schemeClr>
            </a:solidFill>
            <a:ln w="14276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4.1899441340782634E-3"/>
                  <c:y val="0.19131390874106666"/>
                </c:manualLayout>
              </c:layout>
              <c:spPr>
                <a:noFill/>
                <a:ln w="28552">
                  <a:noFill/>
                </a:ln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 algn="ctr" rtl="1">
                    <a:defRPr sz="1394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6C-46E4-9B5F-7868ABE155C8}"/>
                </c:ext>
              </c:extLst>
            </c:dLbl>
            <c:dLbl>
              <c:idx val="1"/>
              <c:layout>
                <c:manualLayout>
                  <c:x val="-4.1610214226015111E-3"/>
                  <c:y val="0.29710622345928611"/>
                </c:manualLayout>
              </c:layout>
              <c:spPr>
                <a:noFill/>
                <a:ln w="28552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394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6C-46E4-9B5F-7868ABE155C8}"/>
                </c:ext>
              </c:extLst>
            </c:dLbl>
            <c:dLbl>
              <c:idx val="2"/>
              <c:layout>
                <c:manualLayout>
                  <c:x val="-3.5949940614965107E-4"/>
                  <c:y val="0.42440901594282615"/>
                </c:manualLayout>
              </c:layout>
              <c:spPr>
                <a:noFill/>
                <a:ln w="28552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394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6C-46E4-9B5F-7868ABE155C8}"/>
                </c:ext>
              </c:extLst>
            </c:dLbl>
            <c:dLbl>
              <c:idx val="3"/>
              <c:layout>
                <c:manualLayout>
                  <c:x val="2.8687920643997735E-3"/>
                  <c:y val="0.13212944726054368"/>
                </c:manualLayout>
              </c:layout>
              <c:spPr>
                <a:noFill/>
                <a:ln w="28552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394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6C-46E4-9B5F-7868ABE155C8}"/>
                </c:ext>
              </c:extLst>
            </c:dLbl>
            <c:dLbl>
              <c:idx val="4"/>
              <c:layout>
                <c:manualLayout>
                  <c:x val="1.2478714910912904E-2"/>
                  <c:y val="-9.2488820975442948E-2"/>
                </c:manualLayout>
              </c:layout>
              <c:spPr>
                <a:noFill/>
                <a:ln w="28552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88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6C-46E4-9B5F-7868ABE155C8}"/>
                </c:ext>
              </c:extLst>
            </c:dLbl>
            <c:spPr>
              <a:noFill/>
              <a:ln w="28552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 rtl="1">
                  <a:defRPr sz="1588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Sheet1!$A$2:$D$2</c:f>
              <c:numCache>
                <c:formatCode>0.0</c:formatCode>
                <c:ptCount val="3"/>
                <c:pt idx="0" formatCode="General">
                  <c:v>42465.599999999999</c:v>
                </c:pt>
                <c:pt idx="1">
                  <c:v>47630</c:v>
                </c:pt>
                <c:pt idx="2" formatCode="General">
                  <c:v>52523.8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66C-46E4-9B5F-7868ABE15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9796608"/>
        <c:axId val="239798144"/>
        <c:axId val="238174208"/>
      </c:bar3DChart>
      <c:catAx>
        <c:axId val="239796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68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5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39798144"/>
        <c:crosses val="autoZero"/>
        <c:auto val="1"/>
        <c:lblAlgn val="ctr"/>
        <c:lblOffset val="100"/>
        <c:noMultiLvlLbl val="1"/>
      </c:catAx>
      <c:valAx>
        <c:axId val="239798144"/>
        <c:scaling>
          <c:orientation val="minMax"/>
          <c:min val="15000"/>
        </c:scaling>
        <c:delete val="0"/>
        <c:axPos val="l"/>
        <c:majorGridlines>
          <c:spPr>
            <a:ln w="356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788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тыс.рублей</a:t>
                </a:r>
              </a:p>
            </c:rich>
          </c:tx>
          <c:layout>
            <c:manualLayout>
              <c:xMode val="edge"/>
              <c:yMode val="edge"/>
              <c:x val="8.8454356817963292E-2"/>
              <c:y val="0.16739370511140816"/>
            </c:manualLayout>
          </c:layout>
          <c:overlay val="0"/>
          <c:spPr>
            <a:noFill/>
            <a:ln w="2855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5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39796608"/>
        <c:crosses val="autoZero"/>
        <c:crossBetween val="between"/>
      </c:valAx>
      <c:serAx>
        <c:axId val="238174208"/>
        <c:scaling>
          <c:orientation val="minMax"/>
        </c:scaling>
        <c:delete val="1"/>
        <c:axPos val="b"/>
        <c:majorTickMark val="out"/>
        <c:minorTickMark val="none"/>
        <c:tickLblPos val="none"/>
        <c:crossAx val="239798144"/>
        <c:crosses val="autoZero"/>
      </c:serAx>
      <c:spPr>
        <a:solidFill>
          <a:schemeClr val="accent4">
            <a:lumMod val="60000"/>
            <a:lumOff val="40000"/>
          </a:schemeClr>
        </a:solidFill>
        <a:ln w="28552">
          <a:noFill/>
        </a:ln>
      </c:spPr>
    </c:plotArea>
    <c:plotVisOnly val="1"/>
    <c:dispBlanksAs val="gap"/>
    <c:showDLblsOverMax val="0"/>
  </c:chart>
  <c:spPr>
    <a:solidFill>
      <a:srgbClr val="9999FF"/>
    </a:solidFill>
    <a:ln>
      <a:noFill/>
    </a:ln>
  </c:spPr>
  <c:txPr>
    <a:bodyPr/>
    <a:lstStyle/>
    <a:p>
      <a:pPr>
        <a:defRPr sz="20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0"/>
      <c:perspective val="3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143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Sheet1!$A$1:$C$1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3"/>
                <c:pt idx="0">
                  <c:v>4940.3</c:v>
                </c:pt>
                <c:pt idx="1">
                  <c:v>4940.3999999999996</c:v>
                </c:pt>
                <c:pt idx="2">
                  <c:v>13622.2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CAF-4FB4-ADCA-92432E99D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39851392"/>
        <c:axId val="239852928"/>
        <c:axId val="238176896"/>
      </c:bar3DChart>
      <c:catAx>
        <c:axId val="23985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57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202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39852928"/>
        <c:crosses val="autoZero"/>
        <c:auto val="1"/>
        <c:lblAlgn val="ctr"/>
        <c:lblOffset val="100"/>
        <c:noMultiLvlLbl val="1"/>
      </c:catAx>
      <c:valAx>
        <c:axId val="239852928"/>
        <c:scaling>
          <c:orientation val="minMax"/>
        </c:scaling>
        <c:delete val="0"/>
        <c:axPos val="l"/>
        <c:majorGridlines>
          <c:spPr>
            <a:ln w="357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202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39851392"/>
        <c:crosses val="autoZero"/>
        <c:crossBetween val="between"/>
      </c:valAx>
      <c:serAx>
        <c:axId val="238176896"/>
        <c:scaling>
          <c:orientation val="minMax"/>
        </c:scaling>
        <c:delete val="1"/>
        <c:axPos val="b"/>
        <c:majorTickMark val="out"/>
        <c:minorTickMark val="none"/>
        <c:tickLblPos val="none"/>
        <c:crossAx val="239852928"/>
        <c:crosses val="autoZero"/>
      </c:serAx>
      <c:spPr>
        <a:solidFill>
          <a:schemeClr val="tx2">
            <a:lumMod val="75000"/>
          </a:schemeClr>
        </a:solidFill>
        <a:ln w="28600">
          <a:noFill/>
        </a:ln>
      </c:spPr>
    </c:plotArea>
    <c:plotVisOnly val="1"/>
    <c:dispBlanksAs val="gap"/>
    <c:showDLblsOverMax val="0"/>
  </c:chart>
  <c:spPr>
    <a:solidFill>
      <a:srgbClr val="9999FF"/>
    </a:solidFill>
    <a:ln>
      <a:noFill/>
    </a:ln>
  </c:spPr>
  <c:txPr>
    <a:bodyPr/>
    <a:lstStyle/>
    <a:p>
      <a:pPr>
        <a:defRPr sz="202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view3D>
      <c:rotX val="15"/>
      <c:hPercent val="100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invertIfNegative val="0"/>
          <c:cat>
            <c:strRef>
              <c:f>Sheet1!$A$1:$C$1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Sheet1!$A$2:$C$2</c:f>
              <c:numCache>
                <c:formatCode>0.0</c:formatCode>
                <c:ptCount val="3"/>
                <c:pt idx="0">
                  <c:v>571.79999999999995</c:v>
                </c:pt>
                <c:pt idx="1">
                  <c:v>599.4</c:v>
                </c:pt>
                <c:pt idx="2">
                  <c:v>784.71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CAF-4FB4-ADCA-92432E99D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9906176"/>
        <c:axId val="239907968"/>
        <c:axId val="237136512"/>
      </c:bar3DChart>
      <c:catAx>
        <c:axId val="23990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ru-RU"/>
          </a:p>
        </c:txPr>
        <c:crossAx val="239907968"/>
        <c:crosses val="autoZero"/>
        <c:auto val="1"/>
        <c:lblAlgn val="ctr"/>
        <c:lblOffset val="100"/>
        <c:noMultiLvlLbl val="1"/>
      </c:catAx>
      <c:valAx>
        <c:axId val="239907968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39906176"/>
        <c:crosses val="autoZero"/>
        <c:crossBetween val="between"/>
      </c:valAx>
      <c:serAx>
        <c:axId val="237136512"/>
        <c:scaling>
          <c:orientation val="minMax"/>
        </c:scaling>
        <c:delete val="1"/>
        <c:axPos val="b"/>
        <c:majorTickMark val="none"/>
        <c:minorTickMark val="none"/>
        <c:tickLblPos val="none"/>
        <c:crossAx val="23990796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0.71807</cdr:x>
      <cdr:y>0.1694</cdr:y>
    </cdr:from>
    <cdr:to>
      <cdr:x>0.82711</cdr:x>
      <cdr:y>0.21828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690592" y="748680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0.5887</cdr:x>
      <cdr:y>0.06612</cdr:y>
    </cdr:from>
    <cdr:to>
      <cdr:x>0.71722</cdr:x>
      <cdr:y>0.27769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="" xmlns:a16="http://schemas.microsoft.com/office/drawing/2014/main" id="{9F6A3E88-0004-4157-A551-D2A7F1CDDAE6}"/>
            </a:ext>
          </a:extLst>
        </cdr:cNvPr>
        <cdr:cNvCxnSpPr/>
      </cdr:nvCxnSpPr>
      <cdr:spPr>
        <a:xfrm xmlns:a="http://schemas.openxmlformats.org/drawingml/2006/main" flipV="1">
          <a:off x="5277445" y="360040"/>
          <a:ext cx="1152128" cy="115212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0.61875</cdr:x>
      <cdr:y>0.02642</cdr:y>
    </cdr:from>
    <cdr:to>
      <cdr:x>0.65865</cdr:x>
      <cdr:y>0.19205</cdr:y>
    </cdr:to>
    <cdr:sp macro="" textlink="">
      <cdr:nvSpPr>
        <cdr:cNvPr id="9" name="TextBox 8"/>
        <cdr:cNvSpPr txBox="1"/>
      </cdr:nvSpPr>
      <cdr:spPr>
        <a:xfrm xmlns:a="http://schemas.openxmlformats.org/drawingml/2006/main" rot="18855359">
          <a:off x="5274735" y="416020"/>
          <a:ext cx="901929" cy="357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23,3 %</a:t>
          </a:r>
        </a:p>
      </cdr:txBody>
    </cdr:sp>
  </cdr:relSizeAnchor>
  <cdr:relSizeAnchor xmlns:cdr="http://schemas.openxmlformats.org/drawingml/2006/chartDrawing">
    <cdr:from>
      <cdr:x>0.4166</cdr:x>
      <cdr:y>0.13884</cdr:y>
    </cdr:from>
    <cdr:to>
      <cdr:x>0.53123</cdr:x>
      <cdr:y>0.20491</cdr:y>
    </cdr:to>
    <cdr:sp macro="" textlink="">
      <cdr:nvSpPr>
        <cdr:cNvPr id="10" name="TextBox 9"/>
        <cdr:cNvSpPr txBox="1"/>
      </cdr:nvSpPr>
      <cdr:spPr>
        <a:xfrm xmlns:a="http://schemas.openxmlformats.org/drawingml/2006/main" rot="2370587">
          <a:off x="3734622" y="756074"/>
          <a:ext cx="1027623" cy="359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16,3%</a:t>
          </a:r>
        </a:p>
      </cdr:txBody>
    </cdr:sp>
  </cdr:relSizeAnchor>
  <cdr:relSizeAnchor xmlns:cdr="http://schemas.openxmlformats.org/drawingml/2006/chartDrawing">
    <cdr:from>
      <cdr:x>0.43868</cdr:x>
      <cdr:y>0.26281</cdr:y>
    </cdr:from>
    <cdr:to>
      <cdr:x>0.55551</cdr:x>
      <cdr:y>0.40909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="" xmlns:a16="http://schemas.microsoft.com/office/drawing/2014/main" id="{44F56F51-DF04-4C3D-8766-D1A1C45434E8}"/>
            </a:ext>
          </a:extLst>
        </cdr:cNvPr>
        <cdr:cNvCxnSpPr/>
      </cdr:nvCxnSpPr>
      <cdr:spPr>
        <a:xfrm xmlns:a="http://schemas.openxmlformats.org/drawingml/2006/main" flipV="1">
          <a:off x="2701225" y="832672"/>
          <a:ext cx="719368" cy="46347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0.60646</cdr:x>
      <cdr:y>0.34573</cdr:y>
    </cdr:from>
    <cdr:to>
      <cdr:x>0.68968</cdr:x>
      <cdr:y>0.5108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="" xmlns:a16="http://schemas.microsoft.com/office/drawing/2014/main" id="{9F6A3E88-0004-4157-A551-D2A7F1CDDAE6}"/>
            </a:ext>
          </a:extLst>
        </cdr:cNvPr>
        <cdr:cNvCxnSpPr/>
      </cdr:nvCxnSpPr>
      <cdr:spPr>
        <a:xfrm xmlns:a="http://schemas.openxmlformats.org/drawingml/2006/main">
          <a:off x="4722318" y="1357322"/>
          <a:ext cx="648072" cy="64807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0.61875</cdr:x>
      <cdr:y>0.02642</cdr:y>
    </cdr:from>
    <cdr:to>
      <cdr:x>0.65865</cdr:x>
      <cdr:y>0.19205</cdr:y>
    </cdr:to>
    <cdr:sp macro="" textlink="">
      <cdr:nvSpPr>
        <cdr:cNvPr id="9" name="TextBox 8"/>
        <cdr:cNvSpPr txBox="1"/>
      </cdr:nvSpPr>
      <cdr:spPr>
        <a:xfrm xmlns:a="http://schemas.openxmlformats.org/drawingml/2006/main" rot="18855359">
          <a:off x="5274735" y="416020"/>
          <a:ext cx="901929" cy="357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23,3 %</a:t>
          </a:r>
        </a:p>
      </cdr:txBody>
    </cdr:sp>
  </cdr:relSizeAnchor>
  <cdr:relSizeAnchor xmlns:cdr="http://schemas.openxmlformats.org/drawingml/2006/chartDrawing">
    <cdr:from>
      <cdr:x>0.4166</cdr:x>
      <cdr:y>0.13884</cdr:y>
    </cdr:from>
    <cdr:to>
      <cdr:x>0.53123</cdr:x>
      <cdr:y>0.20491</cdr:y>
    </cdr:to>
    <cdr:sp macro="" textlink="">
      <cdr:nvSpPr>
        <cdr:cNvPr id="10" name="TextBox 9"/>
        <cdr:cNvSpPr txBox="1"/>
      </cdr:nvSpPr>
      <cdr:spPr>
        <a:xfrm xmlns:a="http://schemas.openxmlformats.org/drawingml/2006/main" rot="2370587">
          <a:off x="3734622" y="756074"/>
          <a:ext cx="1027623" cy="359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16,3%</a:t>
          </a:r>
        </a:p>
      </cdr:txBody>
    </cdr:sp>
  </cdr:relSizeAnchor>
  <cdr:relSizeAnchor xmlns:cdr="http://schemas.openxmlformats.org/drawingml/2006/chartDrawing">
    <cdr:from>
      <cdr:x>0.37985</cdr:x>
      <cdr:y>0.10579</cdr:y>
    </cdr:from>
    <cdr:to>
      <cdr:x>0.50837</cdr:x>
      <cdr:y>0.27769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="" xmlns:a16="http://schemas.microsoft.com/office/drawing/2014/main" id="{44F56F51-DF04-4C3D-8766-D1A1C45434E8}"/>
            </a:ext>
          </a:extLst>
        </cdr:cNvPr>
        <cdr:cNvCxnSpPr/>
      </cdr:nvCxnSpPr>
      <cdr:spPr>
        <a:xfrm xmlns:a="http://schemas.openxmlformats.org/drawingml/2006/main">
          <a:off x="3405237" y="576064"/>
          <a:ext cx="1152128" cy="93610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0.75652</cdr:x>
      <cdr:y>0.337</cdr:y>
    </cdr:from>
    <cdr:to>
      <cdr:x>0.81739</cdr:x>
      <cdr:y>0.6142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264696" y="1925960"/>
          <a:ext cx="504056" cy="1584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0.239</cdr:x>
      <cdr:y>0.47125</cdr:y>
    </cdr:from>
    <cdr:to>
      <cdr:x>0.2925</cdr:x>
      <cdr:y>0.698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71262" y="2037850"/>
          <a:ext cx="418881" cy="980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vert="vert270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/>
        </a:p>
      </cdr:txBody>
    </cdr:sp>
  </cdr:relSizeAnchor>
  <cdr:relSizeAnchor xmlns:cdr="http://schemas.openxmlformats.org/drawingml/2006/chartDrawing">
    <cdr:from>
      <cdr:x>0.63775</cdr:x>
      <cdr:y>0.43</cdr:y>
    </cdr:from>
    <cdr:to>
      <cdr:x>0.69725</cdr:x>
      <cdr:y>0.48275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93296" y="1859471"/>
          <a:ext cx="465858" cy="2281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vert="vert270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/>
        </a:p>
      </cdr:txBody>
    </cdr:sp>
  </cdr:relSizeAnchor>
  <cdr:relSizeAnchor xmlns:cdr="http://schemas.openxmlformats.org/drawingml/2006/chartDrawing">
    <cdr:from>
      <cdr:x>0.6289</cdr:x>
      <cdr:y>0.15221</cdr:y>
    </cdr:from>
    <cdr:to>
      <cdr:x>0.74492</cdr:x>
      <cdr:y>0.20754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437795" y="792311"/>
          <a:ext cx="818715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96,1%</a:t>
          </a:r>
        </a:p>
        <a:p xmlns:a="http://schemas.openxmlformats.org/drawingml/2006/main"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0.5899</cdr:x>
      <cdr:y>0.20063</cdr:y>
    </cdr:from>
    <cdr:to>
      <cdr:x>0.68493</cdr:x>
      <cdr:y>0.28791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="" xmlns:a16="http://schemas.microsoft.com/office/drawing/2014/main" id="{A39D11B6-5C2E-4AE4-8CBF-CF431D7215EF}"/>
            </a:ext>
          </a:extLst>
        </cdr:cNvPr>
        <cdr:cNvCxnSpPr/>
      </cdr:nvCxnSpPr>
      <cdr:spPr>
        <a:xfrm xmlns:a="http://schemas.openxmlformats.org/drawingml/2006/main" flipV="1">
          <a:off x="5364088" y="1158701"/>
          <a:ext cx="864096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0.56971</cdr:x>
      <cdr:y>0.17634</cdr:y>
    </cdr:from>
    <cdr:to>
      <cdr:x>0.66514</cdr:x>
      <cdr:y>0.23206</cdr:y>
    </cdr:to>
    <cdr:sp macro="" textlink="">
      <cdr:nvSpPr>
        <cdr:cNvPr id="9" name="TextBox 8"/>
        <cdr:cNvSpPr txBox="1"/>
      </cdr:nvSpPr>
      <cdr:spPr>
        <a:xfrm xmlns:a="http://schemas.openxmlformats.org/drawingml/2006/main" rot="19881004">
          <a:off x="5180519" y="1018408"/>
          <a:ext cx="867732" cy="321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tx1"/>
              </a:solidFill>
            </a:rPr>
            <a:t>16,5 %</a:t>
          </a:r>
        </a:p>
      </cdr:txBody>
    </cdr:sp>
  </cdr:relSizeAnchor>
  <cdr:relSizeAnchor xmlns:cdr="http://schemas.openxmlformats.org/drawingml/2006/chartDrawing">
    <cdr:from>
      <cdr:x>0.41933</cdr:x>
      <cdr:y>0.20137</cdr:y>
    </cdr:from>
    <cdr:to>
      <cdr:x>0.5089</cdr:x>
      <cdr:y>0.28681</cdr:y>
    </cdr:to>
    <cdr:sp macro="" textlink="">
      <cdr:nvSpPr>
        <cdr:cNvPr id="10" name="TextBox 9"/>
        <cdr:cNvSpPr txBox="1"/>
      </cdr:nvSpPr>
      <cdr:spPr>
        <a:xfrm xmlns:a="http://schemas.openxmlformats.org/drawingml/2006/main" rot="21045318">
          <a:off x="3813067" y="1162985"/>
          <a:ext cx="814481" cy="4934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tx1"/>
              </a:solidFill>
            </a:rPr>
            <a:t>4,2 %</a:t>
          </a:r>
        </a:p>
      </cdr:txBody>
    </cdr:sp>
  </cdr:relSizeAnchor>
  <cdr:relSizeAnchor xmlns:cdr="http://schemas.openxmlformats.org/drawingml/2006/chartDrawing">
    <cdr:from>
      <cdr:x>0.39985</cdr:x>
      <cdr:y>0.28791</cdr:y>
    </cdr:from>
    <cdr:to>
      <cdr:x>0.50279</cdr:x>
      <cdr:y>0.31284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="" xmlns:a16="http://schemas.microsoft.com/office/drawing/2014/main" id="{6E51B57F-2164-4B7F-B0A2-4A031EAD2958}"/>
            </a:ext>
          </a:extLst>
        </cdr:cNvPr>
        <cdr:cNvCxnSpPr/>
      </cdr:nvCxnSpPr>
      <cdr:spPr>
        <a:xfrm xmlns:a="http://schemas.openxmlformats.org/drawingml/2006/main" flipV="1">
          <a:off x="3635896" y="1662757"/>
          <a:ext cx="936104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0.43275</cdr:x>
      <cdr:y>0.12829</cdr:y>
    </cdr:from>
    <cdr:to>
      <cdr:x>0.4961</cdr:x>
      <cdr:y>0.37833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="" xmlns:a16="http://schemas.microsoft.com/office/drawing/2014/main" id="{6D75F3F8-E9E5-4251-A004-98BD394BE013}"/>
            </a:ext>
          </a:extLst>
        </cdr:cNvPr>
        <cdr:cNvCxnSpPr/>
      </cdr:nvCxnSpPr>
      <cdr:spPr>
        <a:xfrm xmlns:a="http://schemas.openxmlformats.org/drawingml/2006/main" flipV="1">
          <a:off x="3935041" y="740941"/>
          <a:ext cx="576064" cy="14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0.57529</cdr:x>
      <cdr:y>0.10336</cdr:y>
    </cdr:from>
    <cdr:to>
      <cdr:x>0.65447</cdr:x>
      <cdr:y>0.14076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="" xmlns:a16="http://schemas.microsoft.com/office/drawing/2014/main" id="{43300C56-EE2D-4B8F-8BFC-36F852A4B39C}"/>
            </a:ext>
          </a:extLst>
        </cdr:cNvPr>
        <cdr:cNvCxnSpPr/>
      </cdr:nvCxnSpPr>
      <cdr:spPr>
        <a:xfrm xmlns:a="http://schemas.openxmlformats.org/drawingml/2006/main">
          <a:off x="5231185" y="596925"/>
          <a:ext cx="720080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0.57267</cdr:x>
      <cdr:y>0.04404</cdr:y>
    </cdr:from>
    <cdr:to>
      <cdr:x>0.64762</cdr:x>
      <cdr:y>0.09516</cdr:y>
    </cdr:to>
    <cdr:sp macro="" textlink="">
      <cdr:nvSpPr>
        <cdr:cNvPr id="9" name="TextBox 8"/>
        <cdr:cNvSpPr txBox="1"/>
      </cdr:nvSpPr>
      <cdr:spPr>
        <a:xfrm xmlns:a="http://schemas.openxmlformats.org/drawingml/2006/main" rot="21123626">
          <a:off x="5207379" y="254362"/>
          <a:ext cx="681561" cy="295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4,8%</a:t>
          </a:r>
        </a:p>
      </cdr:txBody>
    </cdr:sp>
  </cdr:relSizeAnchor>
  <cdr:relSizeAnchor xmlns:cdr="http://schemas.openxmlformats.org/drawingml/2006/chartDrawing">
    <cdr:from>
      <cdr:x>0.40453</cdr:x>
      <cdr:y>0.15503</cdr:y>
    </cdr:from>
    <cdr:to>
      <cdr:x>0.45564</cdr:x>
      <cdr:y>0.2995</cdr:y>
    </cdr:to>
    <cdr:sp macro="" textlink="">
      <cdr:nvSpPr>
        <cdr:cNvPr id="10" name="TextBox 9"/>
        <cdr:cNvSpPr txBox="1"/>
      </cdr:nvSpPr>
      <cdr:spPr>
        <a:xfrm xmlns:a="http://schemas.openxmlformats.org/drawingml/2006/main" rot="17667186">
          <a:off x="3493685" y="1080136"/>
          <a:ext cx="834335" cy="464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142,5 %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0.42483</cdr:x>
      <cdr:y>0.12829</cdr:y>
    </cdr:from>
    <cdr:to>
      <cdr:x>0.46442</cdr:x>
      <cdr:y>0.2031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="" xmlns:a16="http://schemas.microsoft.com/office/drawing/2014/main" id="{6D75F3F8-E9E5-4251-A004-98BD394BE013}"/>
            </a:ext>
          </a:extLst>
        </cdr:cNvPr>
        <cdr:cNvCxnSpPr/>
      </cdr:nvCxnSpPr>
      <cdr:spPr>
        <a:xfrm xmlns:a="http://schemas.openxmlformats.org/drawingml/2006/main">
          <a:off x="3863033" y="740941"/>
          <a:ext cx="360040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0.59112</cdr:x>
      <cdr:y>0.21557</cdr:y>
    </cdr:from>
    <cdr:to>
      <cdr:x>0.65447</cdr:x>
      <cdr:y>0.26544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="" xmlns:a16="http://schemas.microsoft.com/office/drawing/2014/main" id="{43300C56-EE2D-4B8F-8BFC-36F852A4B39C}"/>
            </a:ext>
          </a:extLst>
        </cdr:cNvPr>
        <cdr:cNvCxnSpPr/>
      </cdr:nvCxnSpPr>
      <cdr:spPr>
        <a:xfrm xmlns:a="http://schemas.openxmlformats.org/drawingml/2006/main" flipV="1">
          <a:off x="5375201" y="1244997"/>
          <a:ext cx="576064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0.58003</cdr:x>
      <cdr:y>0.11561</cdr:y>
    </cdr:from>
    <cdr:to>
      <cdr:x>0.65498</cdr:x>
      <cdr:y>0.1897</cdr:y>
    </cdr:to>
    <cdr:sp macro="" textlink="">
      <cdr:nvSpPr>
        <cdr:cNvPr id="9" name="TextBox 8"/>
        <cdr:cNvSpPr txBox="1"/>
      </cdr:nvSpPr>
      <cdr:spPr>
        <a:xfrm xmlns:a="http://schemas.openxmlformats.org/drawingml/2006/main" rot="21123626">
          <a:off x="5274300" y="667678"/>
          <a:ext cx="681536" cy="427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4,8%</a:t>
          </a:r>
        </a:p>
      </cdr:txBody>
    </cdr:sp>
  </cdr:relSizeAnchor>
  <cdr:relSizeAnchor xmlns:cdr="http://schemas.openxmlformats.org/drawingml/2006/chartDrawing">
    <cdr:from>
      <cdr:x>0.40453</cdr:x>
      <cdr:y>0.15503</cdr:y>
    </cdr:from>
    <cdr:to>
      <cdr:x>0.45564</cdr:x>
      <cdr:y>0.2995</cdr:y>
    </cdr:to>
    <cdr:sp macro="" textlink="">
      <cdr:nvSpPr>
        <cdr:cNvPr id="10" name="TextBox 9"/>
        <cdr:cNvSpPr txBox="1"/>
      </cdr:nvSpPr>
      <cdr:spPr>
        <a:xfrm xmlns:a="http://schemas.openxmlformats.org/drawingml/2006/main" rot="17667186">
          <a:off x="3493685" y="1080136"/>
          <a:ext cx="834335" cy="464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142,5 </a:t>
          </a:r>
          <a:r>
            <a:rPr lang="ru-RU" sz="1400" b="1" dirty="0"/>
            <a:t>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0.59673</cdr:x>
      <cdr:y>0.13223</cdr:y>
    </cdr:from>
    <cdr:to>
      <cdr:x>0.66099</cdr:x>
      <cdr:y>0.26446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="" xmlns:a16="http://schemas.microsoft.com/office/drawing/2014/main" id="{9F6A3E88-0004-4157-A551-D2A7F1CDDAE6}"/>
            </a:ext>
          </a:extLst>
        </cdr:cNvPr>
        <cdr:cNvCxnSpPr/>
      </cdr:nvCxnSpPr>
      <cdr:spPr>
        <a:xfrm xmlns:a="http://schemas.openxmlformats.org/drawingml/2006/main" flipV="1">
          <a:off x="5349453" y="720080"/>
          <a:ext cx="576064" cy="7200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0.61875</cdr:x>
      <cdr:y>0.02642</cdr:y>
    </cdr:from>
    <cdr:to>
      <cdr:x>0.65865</cdr:x>
      <cdr:y>0.19205</cdr:y>
    </cdr:to>
    <cdr:sp macro="" textlink="">
      <cdr:nvSpPr>
        <cdr:cNvPr id="9" name="TextBox 8"/>
        <cdr:cNvSpPr txBox="1"/>
      </cdr:nvSpPr>
      <cdr:spPr>
        <a:xfrm xmlns:a="http://schemas.openxmlformats.org/drawingml/2006/main" rot="18855359">
          <a:off x="5274735" y="416020"/>
          <a:ext cx="901929" cy="357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23,3 %</a:t>
          </a:r>
        </a:p>
      </cdr:txBody>
    </cdr:sp>
  </cdr:relSizeAnchor>
  <cdr:relSizeAnchor xmlns:cdr="http://schemas.openxmlformats.org/drawingml/2006/chartDrawing">
    <cdr:from>
      <cdr:x>0.4166</cdr:x>
      <cdr:y>0.13884</cdr:y>
    </cdr:from>
    <cdr:to>
      <cdr:x>0.53123</cdr:x>
      <cdr:y>0.20491</cdr:y>
    </cdr:to>
    <cdr:sp macro="" textlink="">
      <cdr:nvSpPr>
        <cdr:cNvPr id="10" name="TextBox 9"/>
        <cdr:cNvSpPr txBox="1"/>
      </cdr:nvSpPr>
      <cdr:spPr>
        <a:xfrm xmlns:a="http://schemas.openxmlformats.org/drawingml/2006/main" rot="2370587">
          <a:off x="3734622" y="756074"/>
          <a:ext cx="1027623" cy="359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16,3%</a:t>
          </a:r>
        </a:p>
      </cdr:txBody>
    </cdr:sp>
  </cdr:relSizeAnchor>
  <cdr:relSizeAnchor xmlns:cdr="http://schemas.openxmlformats.org/drawingml/2006/chartDrawing">
    <cdr:from>
      <cdr:x>0.43608</cdr:x>
      <cdr:y>0.15868</cdr:y>
    </cdr:from>
    <cdr:to>
      <cdr:x>0.50034</cdr:x>
      <cdr:y>0.30413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="" xmlns:a16="http://schemas.microsoft.com/office/drawing/2014/main" id="{44F56F51-DF04-4C3D-8766-D1A1C45434E8}"/>
            </a:ext>
          </a:extLst>
        </cdr:cNvPr>
        <cdr:cNvCxnSpPr/>
      </cdr:nvCxnSpPr>
      <cdr:spPr>
        <a:xfrm xmlns:a="http://schemas.openxmlformats.org/drawingml/2006/main" flipV="1">
          <a:off x="3909293" y="864096"/>
          <a:ext cx="576064" cy="79208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0.5887</cdr:x>
      <cdr:y>0.13128</cdr:y>
    </cdr:from>
    <cdr:to>
      <cdr:x>0.72525</cdr:x>
      <cdr:y>0.18513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="" xmlns:a16="http://schemas.microsoft.com/office/drawing/2014/main" id="{9F6A3E88-0004-4157-A551-D2A7F1CDDAE6}"/>
            </a:ext>
          </a:extLst>
        </cdr:cNvPr>
        <cdr:cNvCxnSpPr/>
      </cdr:nvCxnSpPr>
      <cdr:spPr>
        <a:xfrm xmlns:a="http://schemas.openxmlformats.org/drawingml/2006/main">
          <a:off x="5277445" y="714894"/>
          <a:ext cx="1224136" cy="29321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0.61875</cdr:x>
      <cdr:y>0.02642</cdr:y>
    </cdr:from>
    <cdr:to>
      <cdr:x>0.65865</cdr:x>
      <cdr:y>0.19205</cdr:y>
    </cdr:to>
    <cdr:sp macro="" textlink="">
      <cdr:nvSpPr>
        <cdr:cNvPr id="9" name="TextBox 8"/>
        <cdr:cNvSpPr txBox="1"/>
      </cdr:nvSpPr>
      <cdr:spPr>
        <a:xfrm xmlns:a="http://schemas.openxmlformats.org/drawingml/2006/main" rot="18855359">
          <a:off x="5274735" y="416020"/>
          <a:ext cx="901929" cy="357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23,3 %</a:t>
          </a:r>
        </a:p>
      </cdr:txBody>
    </cdr:sp>
  </cdr:relSizeAnchor>
  <cdr:relSizeAnchor xmlns:cdr="http://schemas.openxmlformats.org/drawingml/2006/chartDrawing">
    <cdr:from>
      <cdr:x>0.4166</cdr:x>
      <cdr:y>0.13884</cdr:y>
    </cdr:from>
    <cdr:to>
      <cdr:x>0.53123</cdr:x>
      <cdr:y>0.20491</cdr:y>
    </cdr:to>
    <cdr:sp macro="" textlink="">
      <cdr:nvSpPr>
        <cdr:cNvPr id="10" name="TextBox 9"/>
        <cdr:cNvSpPr txBox="1"/>
      </cdr:nvSpPr>
      <cdr:spPr>
        <a:xfrm xmlns:a="http://schemas.openxmlformats.org/drawingml/2006/main" rot="2370587">
          <a:off x="3734622" y="756074"/>
          <a:ext cx="1027623" cy="359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16,3%</a:t>
          </a:r>
        </a:p>
      </cdr:txBody>
    </cdr:sp>
  </cdr:relSizeAnchor>
  <cdr:relSizeAnchor xmlns:cdr="http://schemas.openxmlformats.org/drawingml/2006/chartDrawing">
    <cdr:from>
      <cdr:x>0.36379</cdr:x>
      <cdr:y>0.14639</cdr:y>
    </cdr:from>
    <cdr:to>
      <cdr:x>0.48668</cdr:x>
      <cdr:y>0.27769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="" xmlns:a16="http://schemas.microsoft.com/office/drawing/2014/main" id="{44F56F51-DF04-4C3D-8766-D1A1C45434E8}"/>
            </a:ext>
          </a:extLst>
        </cdr:cNvPr>
        <cdr:cNvCxnSpPr>
          <a:endCxn xmlns:a="http://schemas.openxmlformats.org/drawingml/2006/main" id="10" idx="0"/>
        </cdr:cNvCxnSpPr>
      </cdr:nvCxnSpPr>
      <cdr:spPr>
        <a:xfrm xmlns:a="http://schemas.openxmlformats.org/drawingml/2006/main" flipV="1">
          <a:off x="3261221" y="797166"/>
          <a:ext cx="1101694" cy="71500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0.5646</cdr:x>
      <cdr:y>0.21157</cdr:y>
    </cdr:from>
    <cdr:to>
      <cdr:x>0.67705</cdr:x>
      <cdr:y>0.51571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="" xmlns:a16="http://schemas.microsoft.com/office/drawing/2014/main" id="{9F6A3E88-0004-4157-A551-D2A7F1CDDAE6}"/>
            </a:ext>
          </a:extLst>
        </cdr:cNvPr>
        <cdr:cNvCxnSpPr/>
      </cdr:nvCxnSpPr>
      <cdr:spPr>
        <a:xfrm xmlns:a="http://schemas.openxmlformats.org/drawingml/2006/main">
          <a:off x="5061421" y="1152120"/>
          <a:ext cx="1008112" cy="165619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0.61875</cdr:x>
      <cdr:y>0.02642</cdr:y>
    </cdr:from>
    <cdr:to>
      <cdr:x>0.65865</cdr:x>
      <cdr:y>0.19205</cdr:y>
    </cdr:to>
    <cdr:sp macro="" textlink="">
      <cdr:nvSpPr>
        <cdr:cNvPr id="9" name="TextBox 8"/>
        <cdr:cNvSpPr txBox="1"/>
      </cdr:nvSpPr>
      <cdr:spPr>
        <a:xfrm xmlns:a="http://schemas.openxmlformats.org/drawingml/2006/main" rot="18855359">
          <a:off x="5274735" y="416020"/>
          <a:ext cx="901929" cy="357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23,3 %</a:t>
          </a:r>
        </a:p>
      </cdr:txBody>
    </cdr:sp>
  </cdr:relSizeAnchor>
  <cdr:relSizeAnchor xmlns:cdr="http://schemas.openxmlformats.org/drawingml/2006/chartDrawing">
    <cdr:from>
      <cdr:x>0.4166</cdr:x>
      <cdr:y>0.13884</cdr:y>
    </cdr:from>
    <cdr:to>
      <cdr:x>0.53123</cdr:x>
      <cdr:y>0.20491</cdr:y>
    </cdr:to>
    <cdr:sp macro="" textlink="">
      <cdr:nvSpPr>
        <cdr:cNvPr id="10" name="TextBox 9"/>
        <cdr:cNvSpPr txBox="1"/>
      </cdr:nvSpPr>
      <cdr:spPr>
        <a:xfrm xmlns:a="http://schemas.openxmlformats.org/drawingml/2006/main" rot="2370587">
          <a:off x="3734622" y="756074"/>
          <a:ext cx="1027623" cy="359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16,3%</a:t>
          </a:r>
        </a:p>
      </cdr:txBody>
    </cdr:sp>
  </cdr:relSizeAnchor>
  <cdr:relSizeAnchor xmlns:cdr="http://schemas.openxmlformats.org/drawingml/2006/chartDrawing">
    <cdr:from>
      <cdr:x>0.32363</cdr:x>
      <cdr:y>0.1719</cdr:y>
    </cdr:from>
    <cdr:to>
      <cdr:x>0.44411</cdr:x>
      <cdr:y>0.22479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="" xmlns:a16="http://schemas.microsoft.com/office/drawing/2014/main" id="{44F56F51-DF04-4C3D-8766-D1A1C45434E8}"/>
            </a:ext>
          </a:extLst>
        </cdr:cNvPr>
        <cdr:cNvCxnSpPr/>
      </cdr:nvCxnSpPr>
      <cdr:spPr>
        <a:xfrm xmlns:a="http://schemas.openxmlformats.org/drawingml/2006/main">
          <a:off x="2901181" y="936104"/>
          <a:ext cx="1080120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1"/>
            <a:ext cx="29464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7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715953"/>
            <a:ext cx="5438775" cy="446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27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711"/>
            <a:ext cx="29464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27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711"/>
            <a:ext cx="29464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3F56DD-BA08-4A7E-BC90-A51947CC23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5786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F56DD-BA08-4A7E-BC90-A51947CC23E4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304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F56DD-BA08-4A7E-BC90-A51947CC23E4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805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F56DD-BA08-4A7E-BC90-A51947CC23E4}" type="slidenum">
              <a:rPr lang="ru-RU" altLang="ru-RU" smtClean="0"/>
              <a:pPr>
                <a:defRPr/>
              </a:pPr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1935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F56DD-BA08-4A7E-BC90-A51947CC23E4}" type="slidenum">
              <a:rPr lang="ru-RU" altLang="ru-RU" smtClean="0"/>
              <a:pPr>
                <a:defRPr/>
              </a:pPr>
              <a:t>60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D36FE-00AF-4FA0-A7EF-7A623C48BE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00973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FF02D-C383-488D-A3BA-98BA0D2EE1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33765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0CB54-81FC-48B4-9051-F8331CBFEF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89069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E41BA-8A65-40AC-8698-46CBAF5EE9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87207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EBECB-7F65-47F3-BE8B-3738B8F3BD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155721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BD93-5AC2-4DBA-99BC-698805214F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481537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A1D5F-7F1C-4E6A-BABB-655D1EB922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98589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37C80-E754-40E6-BEE6-D026A8EA2E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275701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7924800" cy="4419600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рисунка SmartArt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F389-0C54-41B4-AC20-A6A231B72C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73995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A47BF-6EAE-4E8A-BFCD-C971815A69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258437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0"/>
            <a:ext cx="7924800" cy="4419600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32E8-CF88-4DE0-A88B-620352F3D5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62381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5456-BC3C-49A4-9A49-C5BDD04134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88650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1F287-E1AE-409B-B844-E7A6D75B8F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73147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26E2B-ABCF-464C-889D-B5B38D4B9B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00019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51A98-F97C-4BAD-B6F3-0C039DC1CE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62548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991E8-5E38-46EA-91C2-82D8B54666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32091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AB1F-3179-4BD7-A2AB-4676D85088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142654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832AA-7497-4C8B-9212-C2ECC1FB2E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827360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91CF9-C6C0-4C59-BBEF-EA5CFB038E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49908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6446D88-8A12-4AD2-A443-7EFB7CF103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887" r:id="rId1"/>
    <p:sldLayoutId id="2147485888" r:id="rId2"/>
    <p:sldLayoutId id="2147485889" r:id="rId3"/>
    <p:sldLayoutId id="2147485890" r:id="rId4"/>
    <p:sldLayoutId id="2147485891" r:id="rId5"/>
    <p:sldLayoutId id="2147485892" r:id="rId6"/>
    <p:sldLayoutId id="2147485893" r:id="rId7"/>
    <p:sldLayoutId id="2147485894" r:id="rId8"/>
    <p:sldLayoutId id="2147485895" r:id="rId9"/>
    <p:sldLayoutId id="2147485896" r:id="rId10"/>
    <p:sldLayoutId id="2147485897" r:id="rId11"/>
    <p:sldLayoutId id="2147485898" r:id="rId12"/>
    <p:sldLayoutId id="2147485899" r:id="rId13"/>
    <p:sldLayoutId id="2147485900" r:id="rId14"/>
    <p:sldLayoutId id="2147485901" r:id="rId15"/>
    <p:sldLayoutId id="2147485902" r:id="rId16"/>
    <p:sldLayoutId id="2147485884" r:id="rId17"/>
    <p:sldLayoutId id="2147485885" r:id="rId18"/>
    <p:sldLayoutId id="2147485886" r:id="rId19"/>
  </p:sldLayoutIdLst>
  <p:transition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 panose="020B0502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 panose="020B0502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 panose="020B0502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6;&#1080;&#1084;&#1089;&#1082;&#1080;&#1081;.&#1088;&#1092;/?cat=575" TargetMode="External"/><Relationship Id="rId2" Type="http://schemas.openxmlformats.org/officeDocument/2006/relationships/hyperlink" Target="http://&#1096;&#1080;&#1084;&#1089;&#1082;&#1080;&#1081;.&#1088;&#1092;/?cat=58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&#1096;&#1080;&#1084;&#1089;&#1082;&#1080;&#1081;.&#1088;&#1092;/?cat=576" TargetMode="External"/><Relationship Id="rId4" Type="http://schemas.openxmlformats.org/officeDocument/2006/relationships/hyperlink" Target="http://&#1096;&#1080;&#1084;&#1089;&#1082;&#1080;&#1081;.&#1088;&#1092;/?cat=578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xn-p1ai/?p=9725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9705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982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9973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9871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9525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15077" TargetMode="Externa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6;&#1080;&#1084;&#1089;&#1082;&#1080;&#1081;.&#1088;&#1092;/?p=1507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9.xm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5" Type="http://schemas.openxmlformats.org/officeDocument/2006/relationships/chart" Target="../charts/chart10.xml"/><Relationship Id="rId4" Type="http://schemas.openxmlformats.org/officeDocument/2006/relationships/image" Target="../media/image22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5" Type="http://schemas.openxmlformats.org/officeDocument/2006/relationships/chart" Target="../charts/chart11.xml"/><Relationship Id="rId4" Type="http://schemas.openxmlformats.org/officeDocument/2006/relationships/image" Target="../media/image23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.vml"/><Relationship Id="rId5" Type="http://schemas.openxmlformats.org/officeDocument/2006/relationships/chart" Target="../charts/chart12.xml"/><Relationship Id="rId4" Type="http://schemas.openxmlformats.org/officeDocument/2006/relationships/image" Target="../media/image24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827583" y="1124744"/>
            <a:ext cx="8117979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за 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 решения Думы </a:t>
            </a:r>
            <a:r>
              <a:rPr lang="ru-RU" alt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граждан)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827584" y="5805488"/>
            <a:ext cx="806559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Комитет финансов Администрации </a:t>
            </a:r>
            <a:r>
              <a:rPr lang="ru-RU" altLang="ru-RU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Шимского</a:t>
            </a:r>
            <a:r>
              <a:rPr lang="ru-RU" alt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</p:txBody>
      </p:sp>
      <p:pic>
        <p:nvPicPr>
          <p:cNvPr id="5" name="Рисунок 3" descr="фон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4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и профицит</a:t>
            </a:r>
            <a:r>
              <a:rPr lang="ru-RU" altLang="ru-RU" sz="2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(Профицит)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24300" y="2133600"/>
            <a:ext cx="4610100" cy="37782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(расходы больше доходов)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 средств на счёте бюджета, взять в долг).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(доходы больше расходов)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 средств на счёте бюджета, погашать долг).</a:t>
            </a:r>
          </a:p>
        </p:txBody>
      </p:sp>
      <p:pic>
        <p:nvPicPr>
          <p:cNvPr id="28676" name="Picture 5" descr="http://www.bashklip.ru/_nw/15/51158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2133600"/>
            <a:ext cx="34496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778750" cy="7921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Разделы классификации расходов бюджетов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511333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Общегосударственные вопросы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Национальная оборона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Национальная безопасность и правоохранительная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деятельность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Национальная экономика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alt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Жилищно-коммунальное хозяйство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Охрана окружающей среды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Образование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Культура, кинематография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Здравоохранение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alt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alt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Средства массовой информации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alt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государственного и муниципального долга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1400   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общего характера бюджетам бюджетной системы Российской Федерации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225" y="188913"/>
            <a:ext cx="912177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развития</a:t>
            </a:r>
            <a:br>
              <a:rPr lang="ru-RU" alt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 района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080364"/>
              </p:ext>
            </p:extLst>
          </p:nvPr>
        </p:nvGraphicFramePr>
        <p:xfrm>
          <a:off x="478655" y="1052736"/>
          <a:ext cx="8208914" cy="6612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699"/>
                <a:gridCol w="2962691"/>
                <a:gridCol w="625068"/>
                <a:gridCol w="581799"/>
                <a:gridCol w="581799"/>
                <a:gridCol w="888630"/>
                <a:gridCol w="1026114"/>
                <a:gridCol w="1026114"/>
              </a:tblGrid>
              <a:tr h="72457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2017 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2018год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2019год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2020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2021год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2022 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3968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79097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Валовой региональный продукт (в основных ценах соответствующих лет), млн. рублей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1100,00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1266,00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1316,00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1232,00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1287,00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1351,00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79097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Индекс физического объема валового регионального продукта, в % к предыдущему году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102,2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104,60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103,90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104,5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104,9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105,00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62788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Реальные располагаемые денежные доходы населения, в % к предыдущему году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113,9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101,50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102,20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102,80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104,2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101,30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62788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Индекс потребительских цен (в среднем за год), в % к предыдущему году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103,9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102,60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104,20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103,3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104,00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104,00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46479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Объем инвестиций в основной капитал, млн. рублей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218,9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388,11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59,54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53,4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56,2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57,00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46479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Численность населения (среднегодовая), тыс. человек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11,6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11,30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11,45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11,00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11,1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11,01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3968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46479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моложе трудоспособного возраста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194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1,91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1,91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1,86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1,88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1,,88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3968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трудоспособного возраста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5,70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5,78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5,15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5,15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5,19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5,19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46479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1421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старше трудоспособного возраста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3,72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3,76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4,03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4,03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116632"/>
            <a:ext cx="8821737" cy="11255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исполнения бюджета  </a:t>
            </a:r>
            <a:r>
              <a:rPr lang="ru-RU" altLang="ru-RU" sz="20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муниципального района за </a:t>
            </a:r>
            <a:r>
              <a:rPr lang="ru-RU" alt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</a:t>
            </a:r>
            <a:br>
              <a:rPr lang="ru-RU" alt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(в тыс. руб.)</a:t>
            </a:r>
          </a:p>
        </p:txBody>
      </p:sp>
      <p:graphicFrame>
        <p:nvGraphicFramePr>
          <p:cNvPr id="387176" name="Group 10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896330"/>
              </p:ext>
            </p:extLst>
          </p:nvPr>
        </p:nvGraphicFramePr>
        <p:xfrm>
          <a:off x="179388" y="1125538"/>
          <a:ext cx="8353425" cy="5378028"/>
        </p:xfrm>
        <a:graphic>
          <a:graphicData uri="http://schemas.openxmlformats.org/drawingml/2006/table">
            <a:tbl>
              <a:tblPr/>
              <a:tblGrid>
                <a:gridCol w="26643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32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64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94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398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</a:t>
                      </a:r>
                    </a:p>
                  </a:txBody>
                  <a:tcPr marL="73256" marR="73256"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73256" marR="73256"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73256" marR="73256"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2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муниципального района, всего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ru-RU" sz="20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268933,73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ru-RU" sz="20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274944,94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42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: Налоговые  и неналоговые доходы  бюджета 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107658,3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114339,9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106,2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997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161275,4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160631,1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115,4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42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муниципального района, всего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269410,14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265371,17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85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(-)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(профицит)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-476,41</a:t>
                      </a:r>
                      <a:endParaRPr lang="ru-RU" sz="20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9573,77</a:t>
                      </a:r>
                      <a:endParaRPr lang="ru-RU" sz="20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14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 дефицита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-476,41</a:t>
                      </a:r>
                      <a:endParaRPr lang="ru-RU" sz="20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9573,77</a:t>
                      </a:r>
                      <a:endParaRPr lang="ru-RU" sz="20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88" y="0"/>
            <a:ext cx="9036050" cy="11255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Основные показатели исполнения бюджета муниципального района по годам, тыс. руб.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033294"/>
              </p:ext>
            </p:extLst>
          </p:nvPr>
        </p:nvGraphicFramePr>
        <p:xfrm>
          <a:off x="1526456" y="1346200"/>
          <a:ext cx="6792913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4" descr="http://newsroom.su/wp-content/uploads/2016/02/razgovory_o_sud_be_glavnogo_finansovogo_dokumenta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997" y="980728"/>
            <a:ext cx="1820003" cy="151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доходной части бюджета муниципального района за 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5" name="Диаграмма 2"/>
          <p:cNvSpPr>
            <a:spLocks noGrp="1" noTextEdit="1"/>
          </p:cNvSpPr>
          <p:nvPr>
            <p:ph type="chart" idx="1"/>
          </p:nvPr>
        </p:nvSpPr>
        <p:spPr/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925635"/>
              </p:ext>
            </p:extLst>
          </p:nvPr>
        </p:nvGraphicFramePr>
        <p:xfrm>
          <a:off x="325438" y="1052736"/>
          <a:ext cx="8208962" cy="5093062"/>
        </p:xfrm>
        <a:graphic>
          <a:graphicData uri="http://schemas.openxmlformats.org/drawingml/2006/table">
            <a:tbl>
              <a:tblPr/>
              <a:tblGrid>
                <a:gridCol w="47527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78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954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69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100422,20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106376,5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109,9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300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89736,30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94809,3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89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2025,8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1988,6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87,8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300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совокупный доход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7800,1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8685,3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113,6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381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Госпошлина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860,0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893,3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0944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 по отмененным доходам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300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7236,1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7963,4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110,1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919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в том числе: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161275,4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160605,04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13807,9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13807,9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29941,20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29734,99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115354,34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115354,34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межбюджетные трансферты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2171,96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2015,07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92,7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возврата остатков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прошлых лет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65663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ДОХОДОВ: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268933,73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274944,94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Структура доходов бюджета муниципального района за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2020 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год   (тыс. руб.)</a:t>
            </a:r>
          </a:p>
        </p:txBody>
      </p:sp>
      <p:graphicFrame>
        <p:nvGraphicFramePr>
          <p:cNvPr id="3" name="Диаграмма 1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076092146"/>
              </p:ext>
            </p:extLst>
          </p:nvPr>
        </p:nvGraphicFramePr>
        <p:xfrm>
          <a:off x="539750" y="1608138"/>
          <a:ext cx="8137525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7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45579197"/>
              </p:ext>
            </p:extLst>
          </p:nvPr>
        </p:nvGraphicFramePr>
        <p:xfrm>
          <a:off x="468313" y="1143000"/>
          <a:ext cx="8280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бюджета муниципального района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624887" cy="12557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безвозмездных поступлений в бюджет муниципального района за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тыс. руб.)</a:t>
            </a:r>
          </a:p>
        </p:txBody>
      </p:sp>
      <p:graphicFrame>
        <p:nvGraphicFramePr>
          <p:cNvPr id="3" name="Диаграмма 11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418521525"/>
              </p:ext>
            </p:extLst>
          </p:nvPr>
        </p:nvGraphicFramePr>
        <p:xfrm>
          <a:off x="539552" y="1484784"/>
          <a:ext cx="811847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33" y="260648"/>
            <a:ext cx="8802687" cy="431800"/>
          </a:xfrm>
          <a:blipFill>
            <a:blip r:embed="rId3" cstate="print"/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РАСХОДНОЙ ЧАСТИ БЮДЖЕТА ШИМСКОГО МУНИЦИПАЛЬНОГО РАЙОНА ПО РАЗДЕЛАМ, ПОДРАЗДЕЛАМ ЗА </a:t>
            </a:r>
            <a:r>
              <a:rPr lang="ru-RU" altLang="ru-RU" sz="1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 </a:t>
            </a:r>
            <a:r>
              <a:rPr lang="ru-RU" altLang="ru-RU" sz="1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 </a:t>
            </a:r>
          </a:p>
        </p:txBody>
      </p:sp>
      <p:graphicFrame>
        <p:nvGraphicFramePr>
          <p:cNvPr id="43011" name="Объект 21"/>
          <p:cNvGraphicFramePr>
            <a:graphicFrameLocks noGrp="1"/>
          </p:cNvGraphicFramePr>
          <p:nvPr>
            <p:ph idx="1"/>
          </p:nvPr>
        </p:nvGraphicFramePr>
        <p:xfrm>
          <a:off x="1425575" y="1938338"/>
          <a:ext cx="7159625" cy="402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4" name="Лист" r:id="rId4" imgW="7169517" imgH="4035902" progId="">
                  <p:embed/>
                </p:oleObj>
              </mc:Choice>
              <mc:Fallback>
                <p:oleObj name="Лист" r:id="rId4" imgW="7169517" imgH="4035902" progId="">
                  <p:embed/>
                  <p:pic>
                    <p:nvPicPr>
                      <p:cNvPr id="0" name="Picture 34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1938338"/>
                        <a:ext cx="7159625" cy="4024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304590"/>
              </p:ext>
            </p:extLst>
          </p:nvPr>
        </p:nvGraphicFramePr>
        <p:xfrm>
          <a:off x="341313" y="1123950"/>
          <a:ext cx="8623299" cy="5633184"/>
        </p:xfrm>
        <a:graphic>
          <a:graphicData uri="http://schemas.openxmlformats.org/drawingml/2006/table">
            <a:tbl>
              <a:tblPr/>
              <a:tblGrid>
                <a:gridCol w="38706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06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96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2758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13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269410,2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265371,20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 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53983,2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52523,8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341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 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15604,44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13622,20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1226,26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1222,16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536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135123,9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134658,03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5073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31473,51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31473,51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 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15213,7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15086,4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2115,2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2115,2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2341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63660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субъектов РФ и муниципальных образований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14177,9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14177,9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964488" cy="107721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в информационно-телекоммуникационной сети «Интернет» </a:t>
            </a:r>
          </a:p>
        </p:txBody>
      </p:sp>
      <p:sp>
        <p:nvSpPr>
          <p:cNvPr id="5" name="Овал 4"/>
          <p:cNvSpPr/>
          <p:nvPr/>
        </p:nvSpPr>
        <p:spPr>
          <a:xfrm>
            <a:off x="1259632" y="1351550"/>
            <a:ext cx="6192688" cy="10801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найти: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661160"/>
            <a:ext cx="1944216" cy="11263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Термины и понятия по бюджетной тематике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5566" y="2661160"/>
            <a:ext cx="1728192" cy="11552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Этапы и участники бюджетного процесса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19572" y="2661160"/>
            <a:ext cx="1728192" cy="11552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 доходах бюджета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73578" y="2664251"/>
            <a:ext cx="1619672" cy="11521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 расходах бюджета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933056"/>
            <a:ext cx="1944216" cy="2736304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http://xn--h1aadcj4a9b.xn--p1ai/?cat=583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Слайды 3-10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65566" y="3933056"/>
            <a:ext cx="1728192" cy="2736304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http://xn--h1aadcj4a9b.xn--p1ai/?cat=575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19572" y="3932305"/>
            <a:ext cx="1728192" cy="2736304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http://xn--h1aadcj4a9b.xn--p1ai/?cat=578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http://xn--h1aadcj4a9b.xn--p1ai/?cat=576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89924" y="3932305"/>
            <a:ext cx="1619672" cy="2736304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http://xn--h1aadcj4a9b.xn--p1ai/?cat=578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tx1">
                  <a:lumMod val="6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бюджета муниципального района за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3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037828"/>
              </p:ext>
            </p:extLst>
          </p:nvPr>
        </p:nvGraphicFramePr>
        <p:xfrm>
          <a:off x="28575" y="908050"/>
          <a:ext cx="9144000" cy="594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670524236"/>
              </p:ext>
            </p:extLst>
          </p:nvPr>
        </p:nvGraphicFramePr>
        <p:xfrm>
          <a:off x="755650" y="1052513"/>
          <a:ext cx="7056438" cy="520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4925"/>
            <a:ext cx="8640763" cy="8651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муниципального бюджета </a:t>
            </a:r>
            <a:br>
              <a:rPr lang="ru-RU" alt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3712741" y="2132856"/>
            <a:ext cx="285959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309025">
            <a:off x="2717001" y="1751452"/>
            <a:ext cx="9227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74,3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292080" y="2289528"/>
            <a:ext cx="324036" cy="563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66088" cy="1281112"/>
          </a:xfrm>
        </p:spPr>
        <p:txBody>
          <a:bodyPr/>
          <a:lstStyle/>
          <a:p>
            <a:pPr algn="ctr">
              <a:defRPr/>
            </a:pPr>
            <a:r>
              <a:rPr lang="ru-RU" sz="24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Общественно-значимые объекты, финансируемые в 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2020году </a:t>
            </a:r>
            <a:r>
              <a:rPr lang="ru-RU" sz="24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муниципального района</a:t>
            </a:r>
            <a:r>
              <a:rPr lang="ru-RU" sz="24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/>
              <a:t/>
            </a:r>
            <a:br>
              <a:rPr lang="ru-RU" sz="3200" dirty="0"/>
            </a:br>
            <a:endParaRPr lang="ru-RU" sz="24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666358"/>
              </p:ext>
            </p:extLst>
          </p:nvPr>
        </p:nvGraphicFramePr>
        <p:xfrm>
          <a:off x="539750" y="1349375"/>
          <a:ext cx="8318500" cy="2621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95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60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67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78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637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449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заказчика, объекта</a:t>
                      </a: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</a:t>
                      </a: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в эксплуатацию</a:t>
                      </a: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</a:t>
                      </a:r>
                    </a:p>
                  </a:txBody>
                  <a:tcPr marL="91436" marR="91436" marT="45723" marB="4572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830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жилых помещений детям-сиротам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детям, оставшимся без попечения родителей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Шимск</a:t>
                      </a: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6415,75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приобретено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квартир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1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  <a:p>
                      <a:endParaRPr lang="ru-RU" sz="1400" dirty="0"/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6415,75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фактических расходах на реализацию муниципальных программ за 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             (в 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855995"/>
              </p:ext>
            </p:extLst>
          </p:nvPr>
        </p:nvGraphicFramePr>
        <p:xfrm>
          <a:off x="755576" y="1052736"/>
          <a:ext cx="7848872" cy="5221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2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690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69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26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70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3715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 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Уточненная роспись</a:t>
                      </a: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расход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первоначальной росписи</a:t>
                      </a: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14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"Совершенствование и развитие  местного самоуправления в Шимском муниципальном районе"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38057674,12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37744646,35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14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Муниципальная программа "Совершенствование и развитие сети автомобильных дорог местного значения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района,повышение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безопасности дорожного движения в Шимском муниципальном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районе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3861797,29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2999331,75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77,6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14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Муниципальная программа "Развитие системы управления имуществом в Шимском муниципальном района"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6808201,27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6808201,27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14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Муниципальная программа "Развитие культуры и туризма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района"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36337752,92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36337752,92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14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Муниципальная программа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района "Развитие образования,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физической культуры и 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спорта в Шимском муниципальном районе 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140240675,07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139647431,63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304952"/>
              </p:ext>
            </p:extLst>
          </p:nvPr>
        </p:nvGraphicFramePr>
        <p:xfrm>
          <a:off x="107950" y="1163638"/>
          <a:ext cx="7441853" cy="467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3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641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97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91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493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314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 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707" marB="45707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L="91428" marR="91428" marT="45707" marB="45707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Уточненная роспись</a:t>
                      </a:r>
                    </a:p>
                  </a:txBody>
                  <a:tcPr marL="91432" marR="91432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расход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91432" marR="91432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первоначальной росписи</a:t>
                      </a:r>
                    </a:p>
                  </a:txBody>
                  <a:tcPr marL="91432" marR="91432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47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43" marR="91443" marT="45711" marB="45711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Муниципальная программа "Управление муниципальными финансами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района 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20820868,78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20820868,78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447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</a:t>
                      </a:r>
                      <a:r>
                        <a:rPr lang="ru-RU" sz="12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«Улучшение жилищных условий и повышение качества жилищно-коммунальных услуг Шимском муниципальном районе»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1225266,33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1221169,83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447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Энергосбережение и повышение энергетической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эффективности в муниципальных бюджетных учреждениях культуры </a:t>
                      </a:r>
                      <a:r>
                        <a:rPr lang="ru-RU" sz="1200" b="1" kern="1200" baseline="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муниципального района»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447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Муниципальная программа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«Развитие агропромышленного комплекса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района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120400,00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65672,70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821" name="TextBox 4"/>
          <p:cNvSpPr txBox="1">
            <a:spLocks noChangeArrowheads="1"/>
          </p:cNvSpPr>
          <p:nvPr/>
        </p:nvSpPr>
        <p:spPr bwMode="auto">
          <a:xfrm>
            <a:off x="0" y="333375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фактических расходах на реализацию муниципальных программ за 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                  (продолжение)</a:t>
            </a:r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муниципальными финансами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1" name="Объект 2"/>
          <p:cNvSpPr>
            <a:spLocks noGrp="1"/>
          </p:cNvSpPr>
          <p:nvPr>
            <p:ph idx="1"/>
          </p:nvPr>
        </p:nvSpPr>
        <p:spPr>
          <a:xfrm>
            <a:off x="827088" y="981075"/>
            <a:ext cx="2665412" cy="4130675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эффективной муниципальной политики в сфере управления финансами, обеспечение долгосрочной сбалансированности, устойчивости бюджетной системы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 Комитет финансов Администрации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095329"/>
              </p:ext>
            </p:extLst>
          </p:nvPr>
        </p:nvGraphicFramePr>
        <p:xfrm>
          <a:off x="3671888" y="814388"/>
          <a:ext cx="4356496" cy="1968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1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91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91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91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587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6001" marB="360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87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0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58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18237,7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20820,9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20820,9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8406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58410" name="TextBox 13"/>
          <p:cNvSpPr txBox="1">
            <a:spLocks noChangeArrowheads="1"/>
          </p:cNvSpPr>
          <p:nvPr/>
        </p:nvSpPr>
        <p:spPr bwMode="auto">
          <a:xfrm>
            <a:off x="0" y="5786454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адресу: </a:t>
            </a:r>
            <a:r>
              <a:rPr lang="en-US" sz="1600" dirty="0">
                <a:hlinkClick r:id="rId2"/>
              </a:rPr>
              <a:t>http://xn--h1aadcj4a9b.xn-p1ai/?p=9725</a:t>
            </a:r>
            <a:endParaRPr lang="ru-RU" altLang="ru-RU" sz="1600" dirty="0">
              <a:solidFill>
                <a:srgbClr val="66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408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муниципальными финансами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401513"/>
              </p:ext>
            </p:extLst>
          </p:nvPr>
        </p:nvGraphicFramePr>
        <p:xfrm>
          <a:off x="539552" y="1502324"/>
          <a:ext cx="6914926" cy="17112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82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07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2019год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1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Уровень качества управления муниципальными финансами по результатам оценки департаментом финансов Новгородской области за отчетный период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Calibri"/>
                        </a:rPr>
                        <a:t>I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Calibri"/>
                        </a:rPr>
                        <a:t>II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Calibri"/>
                        </a:rPr>
                        <a:t>I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4815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Отсутствие нарушений требований бюджетного законодательства (по результатам оценки департамента финансов Новгородской области) за отчетный период (да/нет)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024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Отсутствие просроченной задолженности по муниципальным долговым обязательствам муниципального района в отчетном финансовом году (да/нет)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Отношение объема расходов на обслуживание муниципального внутреннего долга муниципального района к объему расходов бюджета муниципального района, за исключением объема расходов, которые осуществляются за счет субвенций, предоставляемых из областного бюджета в отчетном финансовом году (%), не более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0,2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3,0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01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Доля условно утвержденных расходов в общем объеме расходов бюджета муниципального района на первый и второй год планового периода (%), не менее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2,5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5,5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2,5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Соблюдение установленных бюджетным законодательством требований и сроков составления проекта бюджета муниципального района, прогноза основных характеристик консолидированного бюджета муниципального района на очередной финансовый год и плановый период (да/нет)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Исполнение бюджета муниципального района по доходам без учета безвозмездных поступлений к первоначально утвержденному уровню (%), не менее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102,3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98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103,8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Объем просроченной кредиторской задолженности по выплате заработной платы и пособий по социальной помощи населению за счет средств бюджета муниципального района(млн. руб.)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Отношение дефицита бюджета муниципального района(за вычетом объема снижения остатков средств на счетах по учету средств бюджета муниципального района и объема поступлений от продажи акций и иных форм участия в капитале, находящихся в собственности муниципального района) к общему годовому объему доходов бюджета муниципального района без учета объема безвозмездных поступлений в отчетном финансовом году (%), не более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7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,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Своевременность предоставления бюджетной отчетности в департамент финансов Новгородской области об исполнении бюджета (да/нет)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Отношение суммы административных штрафов, взысканных комитетом за бюджетные нарушения, к сумме административных штрафов, начисленных комитетом за бюджетные нарушения (%)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90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90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90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Отсутствие просроченной кредиторской задолженности бюджетов поселений, получивших дотации на обеспечение их сбалансированности, по выплате заработной платы и пособий по социальной помощи населению (да/нет)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Максимальный расчетный уровень разрыва бюджетной обеспеченности между наиболее и наименее обеспеченными поселениями (раз)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2,4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4,1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2,5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Доля прочих межбюджетных трансфертов, перечисленных из бюджета муниципального района в бюджеты поселений в отчетном году, от общего объема прочих межбюджетных трансфертов, распределяемых комитетом(%), не менее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Наличие не меняющейся в течение отчетного года методики распределения дотаций на выравнивание бюджетной обеспеченности поселений (да/нет)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Уровень долговой нагрузки на бюджет муниципального района (отношение объема муниципального долга к общему объему доходов бюджета муниципального района без учета безвозмездных поступлений (%), не более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5,0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53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4,7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7024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Доля кредитов кредитных организаций в общем объеме муниципального долга муниципального района (%)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56,2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50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56,2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9125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Отношение объема налоговых и неналоговых доходов бюджета муниципального района за отчетный финансовый год к году, предшествующему отчетному (в пересчете на контингент)(%), не менее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104,8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106,5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106,1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9125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Удельный вес расходов бюджета муниципального района, формируемых в рамках программ муниципального района, в общем объеме расходов бюджета муниципального района(%), не менее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96,6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85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92,6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89125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Наличие утвержденных расходов бюджета муниципального района на очередной финансовый год и на плановый период в структуре муниципальных программ (да/нет)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89125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Наличие опубликованного на официальном сайте в информационно-телекоммуникационной сети «Интернет» проекта бюджета муниципального района и годового отчета об исполнении бюджета муниципального района в доступной для граждан форме (да/нет)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891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проверок, проводимых комитетом в рамках полномочий по осуществлению контроля в финансово-бюджетной сфере, в год (ед.)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8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891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Количество служащих и муниципальных служащих, а также работников муниципальных учреждений, прошедших профессиональную подготовку, переподготовку, повышение квалификации, в сфере повышения эффективности бюджетных расходов (чел.)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9461" name="TextBox 4"/>
          <p:cNvSpPr txBox="1">
            <a:spLocks noChangeArrowheads="1"/>
          </p:cNvSpPr>
          <p:nvPr/>
        </p:nvSpPr>
        <p:spPr bwMode="auto">
          <a:xfrm>
            <a:off x="2322513" y="1125538"/>
            <a:ext cx="4392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402786684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325" y="0"/>
            <a:ext cx="9144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5" name="Объект 2"/>
          <p:cNvSpPr>
            <a:spLocks noGrp="1"/>
          </p:cNvSpPr>
          <p:nvPr>
            <p:ph idx="1"/>
          </p:nvPr>
        </p:nvSpPr>
        <p:spPr>
          <a:xfrm>
            <a:off x="12700" y="1125538"/>
            <a:ext cx="3227388" cy="4606925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муниципальным имуществом муниципального района земельными участками, находящимися в собственности муниципального района, и государственная собственность на которые не разграничена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управлению муниципальным имуществом и экономике Администрации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451729"/>
              </p:ext>
            </p:extLst>
          </p:nvPr>
        </p:nvGraphicFramePr>
        <p:xfrm>
          <a:off x="3671888" y="1916832"/>
          <a:ext cx="4860552" cy="2741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1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51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51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51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340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34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2019году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4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4752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7650,0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6808,1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6808,1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113,2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4548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4549" name="TextBox 13"/>
          <p:cNvSpPr txBox="1">
            <a:spLocks noChangeArrowheads="1"/>
          </p:cNvSpPr>
          <p:nvPr/>
        </p:nvSpPr>
        <p:spPr bwMode="auto">
          <a:xfrm>
            <a:off x="341313" y="6121400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http://xn--h1aadcj4a9b.xn--p1ai/?p=9705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55" name="TextBox 5"/>
          <p:cNvSpPr txBox="1">
            <a:spLocks noChangeArrowheads="1"/>
          </p:cNvSpPr>
          <p:nvPr/>
        </p:nvSpPr>
        <p:spPr bwMode="auto">
          <a:xfrm>
            <a:off x="265113" y="47625"/>
            <a:ext cx="8604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Font typeface="Wingdings 3" panose="05040102010807070707" pitchFamily="18" charset="2"/>
              <a:buNone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управления имуществом в Шимском муниципальном районе»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2784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управления имуществом в Шимском муниципальном районе»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580573"/>
              </p:ext>
            </p:extLst>
          </p:nvPr>
        </p:nvGraphicFramePr>
        <p:xfrm>
          <a:off x="642910" y="1114494"/>
          <a:ext cx="7601498" cy="9541495"/>
        </p:xfrm>
        <a:graphic>
          <a:graphicData uri="http://schemas.openxmlformats.org/drawingml/2006/table">
            <a:tbl>
              <a:tblPr/>
              <a:tblGrid>
                <a:gridCol w="45771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1434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объектов муниципального  имущества, по которым проведена оценка рыночной стоимости, шт.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объектов  муниципального имущества, находящихся в казне </a:t>
                      </a:r>
                      <a:r>
                        <a:rPr lang="ru-RU" sz="1050" dirty="0" err="1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Шимского</a:t>
                      </a:r>
                      <a:r>
                        <a:rPr lang="ru-RU" sz="10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муниципального района  по которым приняты меры по обеспечению их сохранности, шт.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444444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Выполнение плановых показателей  по неналоговым доходам бюджета муниципального района от реализации муниципального имущества,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поданных исковых заявлений о взыскании задолженности (свыше 6 месяцев) по арендной плате за муниципальное  имущество к количеству должников, имеющих такую задолженность,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объектов муниципального имущества, в отношении которых проведена проверка фактического наличия, использования по назначению и сохранности, шт.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объектов недвижимого муниципального имущества, на которые сформированы пакеты документов для проведения регистрационных действий, шт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земельных участков, на которые зарегистрировано право собственности </a:t>
                      </a:r>
                      <a:r>
                        <a:rPr lang="ru-RU" sz="1050" dirty="0" err="1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Шимского</a:t>
                      </a:r>
                      <a:r>
                        <a:rPr lang="ru-RU" sz="10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муниципального района шт.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Выполнение плановых показателей по неналоговым –доходам бюджета  муниципального района от использования земельных участков, находящихся в собственности муниципального района 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107,8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земельных участков, государственная собственность на которые не разграничена, предоставленных для целей строительства по результатам торгов, а так же выделяемых льготным категориям граждан  шт.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Выполнение плановых показателей по неналоговым доходам от использования земельных участков, государственная собственность на которые не разграничена,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112,6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Полнота использования программного обеспечения для ведения информационных баз данных,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Выполнение плановых показателей  по неналоговым доходам бюджета  муниципального района от сбора  платы за  наем жилых помещений, граждан, проживающих в помещениях , находящихся в муниципальной собственности,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106,9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Приобретение жилых  помещений  в муниципальную собственность для детей-сирот и детей оставшихся без попечения родителей, лиц из числа детей-сирот  и детей, оставшихся без попечения родителей, шт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65613" name="TextBox 4"/>
          <p:cNvSpPr txBox="1">
            <a:spLocks noChangeArrowheads="1"/>
          </p:cNvSpPr>
          <p:nvPr/>
        </p:nvSpPr>
        <p:spPr bwMode="auto">
          <a:xfrm>
            <a:off x="2124075" y="692150"/>
            <a:ext cx="439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204579151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3" name="Объект 2"/>
          <p:cNvSpPr>
            <a:spLocks noGrp="1"/>
          </p:cNvSpPr>
          <p:nvPr>
            <p:ph idx="1"/>
          </p:nvPr>
        </p:nvSpPr>
        <p:spPr>
          <a:xfrm>
            <a:off x="395536" y="801689"/>
            <a:ext cx="4176464" cy="4283496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Обеспечение на территории района доступного и качественного образования, соответствующего перспективным задачам развития экономики и потребностям населения района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эффективной системы по социализации и самореализации молодежи </a:t>
            </a:r>
            <a:r>
              <a:rPr lang="ru-RU" alt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совершенствование системы патриотического воспитания граждан </a:t>
            </a:r>
            <a:r>
              <a:rPr lang="ru-RU" alt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противодействия наркомании и распространения </a:t>
            </a:r>
            <a:r>
              <a:rPr lang="ru-RU" alt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 в Шимском муниципальном районе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возможностей жителям района систематически заниматься физической культурой и массовым спортом, вести здоровый образ жизни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 реализации муниципальной программы развития образования, молодежной политики и спорта в Шимском муниципальном районе</a:t>
            </a:r>
          </a:p>
          <a:p>
            <a:pPr marL="0" indent="0"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комитет образования Администрации </a:t>
            </a:r>
            <a:r>
              <a:rPr lang="ru-RU" alt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016696"/>
              </p:ext>
            </p:extLst>
          </p:nvPr>
        </p:nvGraphicFramePr>
        <p:xfrm>
          <a:off x="4788024" y="2132856"/>
          <a:ext cx="3955704" cy="225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89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89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89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541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541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0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068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129378,0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14240,6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139647,4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6596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6597" name="TextBox 13"/>
          <p:cNvSpPr txBox="1">
            <a:spLocks noChangeArrowheads="1"/>
          </p:cNvSpPr>
          <p:nvPr/>
        </p:nvSpPr>
        <p:spPr bwMode="auto">
          <a:xfrm>
            <a:off x="197644" y="6045200"/>
            <a:ext cx="8474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http://xn--h1aadcj4a9b.xn--p1ai/?p=9824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603" name="TextBox 5"/>
          <p:cNvSpPr txBox="1">
            <a:spLocks noChangeArrowheads="1"/>
          </p:cNvSpPr>
          <p:nvPr/>
        </p:nvSpPr>
        <p:spPr bwMode="auto">
          <a:xfrm>
            <a:off x="269875" y="33338"/>
            <a:ext cx="8604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образования,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молодежной политики и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в Шимском муниципальном районе»</a:t>
            </a:r>
          </a:p>
        </p:txBody>
      </p:sp>
    </p:spTree>
    <p:extLst>
      <p:ext uri="{BB962C8B-B14F-4D97-AF65-F5344CB8AC3E}">
        <p14:creationId xmlns:p14="http://schemas.microsoft.com/office/powerpoint/2010/main" val="34757483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00238"/>
          </a:xfrm>
          <a:solidFill>
            <a:schemeClr val="tx2"/>
          </a:solidFill>
        </p:spPr>
        <p:txBody>
          <a:bodyPr/>
          <a:lstStyle/>
          <a:p>
            <a:pPr algn="ctr" eaLnBrk="1" hangingPunct="1"/>
            <a:r>
              <a:rPr lang="ru-RU" altLang="ru-RU" sz="3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484313"/>
            <a:ext cx="9018588" cy="5373687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1400" b="1" dirty="0">
              <a:solidFill>
                <a:srgbClr val="009999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≪Бюджет для граждан» познакомит Вас с исполнением бюджета муниципального района  за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пенсионерам и другим категориям населения, так как бюджет  муниципального района затрагивает интересы каждого жителя </a:t>
            </a:r>
            <a:r>
              <a:rPr lang="ru-RU" altLang="ru-RU" sz="1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района.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Граждане — и как налогоплательщики, и как потребители общественных благ —должны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Мы постарались в доступной и понятной для граждан форме показать основные параметры исполнения бюджета муниципального района за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</a:p>
        </p:txBody>
      </p:sp>
      <p:pic>
        <p:nvPicPr>
          <p:cNvPr id="21508" name="Рисунок 4" descr="http://5.hidemyass.com/ip-1/encoded/Oi8vc3RhdGljLmZpbmFuY2UudWEvaW1nL2xpYi82OC85LzllOTI4NTguanB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373688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330371"/>
              </p:ext>
            </p:extLst>
          </p:nvPr>
        </p:nvGraphicFramePr>
        <p:xfrm>
          <a:off x="-1" y="957263"/>
          <a:ext cx="8016360" cy="31547130"/>
        </p:xfrm>
        <a:graphic>
          <a:graphicData uri="http://schemas.openxmlformats.org/drawingml/2006/table">
            <a:tbl>
              <a:tblPr/>
              <a:tblGrid>
                <a:gridCol w="51745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72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01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43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393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Обеспеченность детей дошкольного возраста местами в дошкольных образовательных учреждениях, количество мест на 1000 детей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444444"/>
                          </a:solidFill>
                          <a:latin typeface="Arial"/>
                          <a:ea typeface="Calibri"/>
                          <a:cs typeface="Times New Roman"/>
                        </a:rPr>
                        <a:t>460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444444"/>
                          </a:solidFill>
                          <a:latin typeface="Arial"/>
                          <a:ea typeface="Calibri"/>
                          <a:cs typeface="Times New Roman"/>
                        </a:rPr>
                        <a:t>460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444444"/>
                          </a:solidFill>
                          <a:latin typeface="Arial"/>
                          <a:ea typeface="Calibri"/>
                          <a:cs typeface="Times New Roman"/>
                        </a:rPr>
                        <a:t>460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детей в возрасте от 1 года до 7 лет, охваченных услугами дошкольного образования, в общей численности детей указанного возраста, процент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зданий образовательных организаций, в которых обеспечена противопожарная, антитеррорестическая, антикриминальная защищённость обучающихся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дошкольных образовательных организаций в которых в течение отчётного периода отсутствовали чрезвычайные ситуации, повлекшие вред здоровью обучающихся и воспитанников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дошкольных образовательных организаций в которых установлены и эксплуатируются узлы учёта тепловой энергии в соответствии с требованиями действующего законодательства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муниципальных учреждений дошкольного образования, в которых организован питьевой режим в соответствии с требованиями законодательства(%)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Удельный вес проб воды, отбор которых произведен из водопроводной сети и которые не отвечают гигиеническим нормативам по санитарно-химическим показателям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Удельный вес проб воды, отбор которых произведен из водопроводной сети и которые не отвечают гигиеническим нормативам по микробиологическим показателям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Удовлетворенность населения качеством дошкольного образования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дошкольных образовательных учреждений, приведенных в состояние, отвечающее удовлетворительному, в течение отчетного периода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образовательных учреждений в сфере дошкольного образования с надлежащим размещением оборудования и носителей информации, необходимых для обеспечения беспрепятственного доступа к объектам (местам предоставления услуг) с учётом ограничений жизнедеятельности инвалида, от общего количества объектов в сфере образования, на которых предоставляются услуги инвалидам (единиц)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Удельный вес учащихся организаций общего образования, обучающихся в соответствии с новыми   ФГОС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Удельный вес лиц, сдавших единый государственный экзамен, от числа выпускников, участвовавших в нем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99,0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98,6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Отношение среднего балла единого государственного экзамена (в расчете на 1 предмет) в 10 процентах школ с лучшими результатами единого государственного экзамена к среднему баллу единого государственного экзамена (в расчете на 1 предмет) в 10 процентах школ с худшими результатами единого государственного экзамена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детей-инвалидов, получающих общее образование на дому с использованием дистанционных образовательных технологий, от общей численности детей-инвалидов, которым это показано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Удовлетворенность населения качеством общего образования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83,57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83,57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муниципальных учреждений общего образования, в которых организован питьевой режим в соответствии с требованиями законодательства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оборудованных и подключенных рабочих мест к Федеральной информационной системе «Федеральный реестр сведений о документах об образовании и (или) квалификации, документах об обучении» (единиц)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Удельный вес проб воды, отбор которых произведен из водопроводной сети и которые не отвечают гигиеническим нормативам по санитарно-химическим показателям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Удельный вес проб воды, отбор которых произведен из водопроводной сети и которые не отвечают гигиеническим нормативам по микробиологическим показателям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Уровень обеспечения бланками документов об образовании и (или) о квалификации( 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образовательных учреждений в сфере общего образования с надлежащим размещением оборудования и носителей информации, необходимых для обеспечения беспрепятственного доступа к объектам (местам предоставления услуг) с учётом ограничений жизнедеятельности инвалида, от общего количества объектов в сфере образования, на которых предоставляются услуги инвалидам (единиц)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муниципальных общеобразовательных учреждений, соответствующих современным требованиям обучения, в общем количестве муниципальных общеобразовательных учреждений (процентов)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муниципальных образовательных учреждений, реализующих программы общего образования, здания которых требуют капитального ремонта, в общей численности муниципальных образовательных учреждений, реализующих программы общего образования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33,33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общеобразовательных учреждений, в которых обеспечена возможность пользоваться широкополосным Интернетом не менее 2 Мб/с (процентов)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общеобразовательных организаций, обеспеченных установкой навигационной системы ГЛОНАСС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общеобразовательных учреждений, в которых обеспечена возможность пользоваться широкополосным Интернетом не менее 2 Мб/с (процентов)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общеобразовательных организаций, обеспеченных установкой навигационной системы ГЛОНАСС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общеобразовательных организаций обучающиеся которых обеспечены комплектом учебников в соответствии с Федеральным перечнем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зданий общеобразовательных организаций, в которых обеспечена противопожарная, антитеррорестическая, антикриминальная защищённость обучающихся(%)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общеобразовательных организаций в которых в течение отчётного периода отсутствовали чрезвычайные ситуации, повлекшие вред здоровью обучающихся и воспитанников,%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общеобразовательных организаций, в которых установлены и эксплуатируются узлы учёта тепловой энергии в соответствии с требованиями действующего законодательства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внедренных целевых моделей цифровой образовательной среды в общеобразовательных организациях (единиц)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сотрудников и педагогов общеобразовательной организации, прошедших дополнительное профессиональное образование по вопросам внедрения и функционирования целевой модели цифровой образовательной среды (единиц)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муниципальных общеобразовательных организаций, являющихся в текущем финансовом году получателями субсидии на внедрение целевой модели цифровой образовательной среды в муниципальных общеобразовательных организациях области, в которых проведено обновление и техническое обслуживание (ремонт) средств (программного обеспечения и оборудования), приобретенных в рамках субсидий  бюджетам муниципальных районов и городского округа на внедрение целевой модели образовательной среды в общеобразовательных организациях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общеобразовательных организаций, расположенных в сельской местности, в которых обновлена материально-техническая база для занятий физической культурой и спортом (единиц)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Удельный вес численности учителей в возрасте до 35 лет в общей численности учителей общеобразовательных организаций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67677" name="TextBox 4"/>
          <p:cNvSpPr txBox="1">
            <a:spLocks noChangeArrowheads="1"/>
          </p:cNvSpPr>
          <p:nvPr/>
        </p:nvSpPr>
        <p:spPr bwMode="auto">
          <a:xfrm>
            <a:off x="2268538" y="587375"/>
            <a:ext cx="439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  <p:sp>
        <p:nvSpPr>
          <p:cNvPr id="67678" name="TextBox 4"/>
          <p:cNvSpPr txBox="1">
            <a:spLocks noChangeArrowheads="1"/>
          </p:cNvSpPr>
          <p:nvPr/>
        </p:nvSpPr>
        <p:spPr bwMode="auto">
          <a:xfrm>
            <a:off x="395288" y="0"/>
            <a:ext cx="83534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образования, 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</a:t>
            </a: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 в Шимском муниципальном районе»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4078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5" name="Объект 2"/>
          <p:cNvSpPr>
            <a:spLocks noGrp="1"/>
          </p:cNvSpPr>
          <p:nvPr>
            <p:ph idx="1"/>
          </p:nvPr>
        </p:nvSpPr>
        <p:spPr>
          <a:xfrm>
            <a:off x="107950" y="741225"/>
            <a:ext cx="3384550" cy="3623880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Совершенствование и развитие муниципальной службы в Шимском муниципальном районе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реформирование местного самоуправления в Шимском муниципальном районе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административных барьеров, оптимизация и повышение качества предоставления государственных и муниципальных услуг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информационного общества в Шимском муниципальном районе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коррупции в Шимском муниципальном районе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 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обеспечения деятельности Администрации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73164"/>
              </p:ext>
            </p:extLst>
          </p:nvPr>
        </p:nvGraphicFramePr>
        <p:xfrm>
          <a:off x="3671888" y="814388"/>
          <a:ext cx="5202236" cy="1912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05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05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05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572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7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0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0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36638,4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38057,6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37744,6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9668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9669" name="TextBox 13"/>
          <p:cNvSpPr txBox="1">
            <a:spLocks noChangeArrowheads="1"/>
          </p:cNvSpPr>
          <p:nvPr/>
        </p:nvSpPr>
        <p:spPr bwMode="auto">
          <a:xfrm>
            <a:off x="323850" y="6178550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http://xn--h1aadcj4a9b.xn--p1ai/?p=9973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75" name="TextBox 5"/>
          <p:cNvSpPr txBox="1">
            <a:spLocks noChangeArrowheads="1"/>
          </p:cNvSpPr>
          <p:nvPr/>
        </p:nvSpPr>
        <p:spPr bwMode="auto">
          <a:xfrm>
            <a:off x="269875" y="33338"/>
            <a:ext cx="8604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и развитие местного самоуправления в Шимском муниципальном районе»</a:t>
            </a:r>
          </a:p>
        </p:txBody>
      </p:sp>
    </p:spTree>
    <p:extLst>
      <p:ext uri="{BB962C8B-B14F-4D97-AF65-F5344CB8AC3E}">
        <p14:creationId xmlns:p14="http://schemas.microsoft.com/office/powerpoint/2010/main" val="240652625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664255"/>
              </p:ext>
            </p:extLst>
          </p:nvPr>
        </p:nvGraphicFramePr>
        <p:xfrm>
          <a:off x="251519" y="788631"/>
          <a:ext cx="8064897" cy="16393896"/>
        </p:xfrm>
        <a:graphic>
          <a:graphicData uri="http://schemas.openxmlformats.org/drawingml/2006/table">
            <a:tbl>
              <a:tblPr/>
              <a:tblGrid>
                <a:gridCol w="55260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86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5754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014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служащих органов местного самоуправления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района, прошедших профессиональную переподготовку и повышение квалификации, от общего числа муниципальных служащих (%)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1002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служащих органов местного самоуправления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 в отношении которых реализуется механизм ротации  (%)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3328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служащих органов местного самоуправления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района, в отношении которых применяется механизм испытательного срока при замещении вакантных должностей муниципальной службы, от общего числа муниципальных служащих (%)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0931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претендентов на замещение вакантных должностей муниципальной службы органов местного самоуправления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района, включенных в кадровый резерв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района, от общего числа лиц, включенных в кадровый резерв (%)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1628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служащих органов местного самоуправления Шимского муниципального района прошедших аттестацию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3954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служащих получивших пенсию за выслугу лет на муниципальной службе, (%)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1628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проведенных совещаний, семинаров муниципальных служащих  по актуальным вопросам развития местного самоуправления  (шт.)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43,5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43,5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1628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территориальных общественных самоуправлений, действующих на территории муниципального района (ед.)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1628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правовых актов соответствующих действующему законодательству(%)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0628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обращений граждан в органы местного самоуправления Шимского муниципального района, рассмотренных с нарушением сроков, установленных законодательством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1628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проведенных приемов граждан должностными лицами органов местного самоуправления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1628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проведенных общественных приемов граждан в поселениях Шимского муниципального района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1628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проведенных заседаний Общественного совета при Администрации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 (ед.)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61628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заявителей, удовлетворенных качеством предоставленных государственных и муниципальных услуг, от общего числа опрошенных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61628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Среднее количество обращений граждан для получения одной государственной (муниципальной) услуги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06145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Среднее время ожидания в очереди при обращении граждан в орган местного самоуправления Шимского муниципального района (мин)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459217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Среднее число обращений представителей бизнес-сообщества для получения одной государственной (муниципальной) услуги, связанной со сферой предпринимательской деятельности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536501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населения муниципального района, имеющего доступ к получению государственных и муниципальных услуг по принципу «одного окна», в том числе на базе МФЦ, от общей численности населения района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667301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государственных и муниципальных услуг, предоставляемых в муниципальном районе, по которым регулярно проводится мониторинг их качества, от общего числа предоставляемых в области государственных и муниципальных услуг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образований муниципального района, в которых проводится мониторинг качества исполнения муниципальных функций, предоставления муниципальных услуг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667301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проектов нормативных правовых актов органов местного самоуправления, размещенных на официальных сайтах органов местного самоуправления муниципального района в сети Интернет для проведения публичных обсуждений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предоставленных по принципу «одного окна» государственных и муниципальных услуг от общего числа предоставленных государственных услуг (%)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50628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проектов нормативных правовых актов органов местного самоуправления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района, в отношении которых проведена процедура оценки регулирующего воздействия (ед.)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667301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автоматизированных рабочих мест, обеспечивающих межведомственное электронное взаимодействие при предоставлении государственных и муниципальных услуг в электронном виде в органах местного самоуправления муниципального района и подведомственных им учреждениях, %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417584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органов местного самоуправления муниципального района, имеющих официальные сайты для размещения информации о своей деятельности, %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50628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Степень соответствия разделов официальных сайтов органов местного самоуправления муниципального района требованиям действующего законодательства, %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50628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органов местного самоуправления муниципального района, на официальных сайтах которых  созданы информационные подсистемы, обеспечивающие информационное взаимодействие с гражданами и организациями, %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50628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аттестованных автоматизированных рабочих мест в органах местного самоуправления муниципального района на предмет соответствия требованиям защиты информации, %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50628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сотрудников органов местного самоуправления муниципального района, имеющих электронную подпись от количества сотрудников органов местного самоуправления муниципального района, имеющих право подписи, %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50628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муниципальных служащих, прошедших обучение на семинарах или курсах по теме «Противодействие коррупции в органах муниципального управления»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50628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Публикация в средствах массовой информации материалов о деятельности органов местного самоуправления Шимского муниципального района о проводимой работе по противодействию коррупции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  <a:tr h="289303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заседаний комиссии по противодействию коррупции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2"/>
                  </a:ext>
                </a:extLst>
              </a:tr>
              <a:tr h="361628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проектов муниципальных нормативных правовых актов в отношении которых проведена антикоррупционная экспертиза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3"/>
                  </a:ext>
                </a:extLst>
              </a:tr>
            </a:tbl>
          </a:graphicData>
        </a:graphic>
      </p:graphicFrame>
      <p:sp>
        <p:nvSpPr>
          <p:cNvPr id="70741" name="TextBox 4"/>
          <p:cNvSpPr txBox="1">
            <a:spLocks noChangeArrowheads="1"/>
          </p:cNvSpPr>
          <p:nvPr/>
        </p:nvSpPr>
        <p:spPr bwMode="auto">
          <a:xfrm>
            <a:off x="2124075" y="427038"/>
            <a:ext cx="439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  <p:sp>
        <p:nvSpPr>
          <p:cNvPr id="70742" name="TextBox 4"/>
          <p:cNvSpPr txBox="1">
            <a:spLocks noChangeArrowheads="1"/>
          </p:cNvSpPr>
          <p:nvPr/>
        </p:nvSpPr>
        <p:spPr bwMode="auto">
          <a:xfrm>
            <a:off x="395288" y="0"/>
            <a:ext cx="83534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и развитие местного самоуправления в Шимском муниципальном районе»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8789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4320480" cy="4414813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безопасного и бесперебойного движения автомобильного транспорта путем обеспечения сохранности автодорог и улучшения их транспортно-эксплуатационного состояния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безопасности дорожного движения в Шимском муниципальном районе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доступности регулярных автомобильных перевозок по муниципальным маршрутам на территории </a:t>
            </a:r>
            <a:r>
              <a:rPr lang="ru-RU" alt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  <a:p>
            <a:pPr marL="0" indent="0">
              <a:buNone/>
            </a:pP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 комитет строительства, транспорта и дорожного хозяйства Администрации муниципального района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537034"/>
              </p:ext>
            </p:extLst>
          </p:nvPr>
        </p:nvGraphicFramePr>
        <p:xfrm>
          <a:off x="4979541" y="1512252"/>
          <a:ext cx="3552900" cy="2466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4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2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82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2201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809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5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1107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4410,0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3861,8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2999,3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1716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1717" name="TextBox 13"/>
          <p:cNvSpPr txBox="1">
            <a:spLocks noChangeArrowheads="1"/>
          </p:cNvSpPr>
          <p:nvPr/>
        </p:nvSpPr>
        <p:spPr bwMode="auto">
          <a:xfrm>
            <a:off x="263525" y="6043613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http://xn--h1aadcj4a9b.xn--p1ai/?p=9871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3" name="TextBox 5"/>
          <p:cNvSpPr txBox="1">
            <a:spLocks noChangeArrowheads="1"/>
          </p:cNvSpPr>
          <p:nvPr/>
        </p:nvSpPr>
        <p:spPr bwMode="auto">
          <a:xfrm>
            <a:off x="263525" y="34925"/>
            <a:ext cx="86042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и развитие сети автомобильных дорог местного значения </a:t>
            </a:r>
            <a:r>
              <a:rPr lang="ru-RU" alt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района, повышение безопасности дорожного движения в Шимском муниципальном 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районе»</a:t>
            </a:r>
            <a:endParaRPr lang="ru-RU" alt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28365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595674"/>
              </p:ext>
            </p:extLst>
          </p:nvPr>
        </p:nvGraphicFramePr>
        <p:xfrm>
          <a:off x="611560" y="1206500"/>
          <a:ext cx="8352928" cy="5272947"/>
        </p:xfrm>
        <a:graphic>
          <a:graphicData uri="http://schemas.openxmlformats.org/drawingml/2006/table">
            <a:tbl>
              <a:tblPr/>
              <a:tblGrid>
                <a:gridCol w="52565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234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2020год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46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Протяженность отремонтированных автомобильных дорог общего пользования местного значения, км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444444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168,1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6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Протяженность построенных автомобильных дорог общего пользования местного значения, км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444444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5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 муниципального района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444444"/>
                          </a:solidFill>
                          <a:latin typeface="Arial"/>
                          <a:ea typeface="Calibri"/>
                          <a:cs typeface="Times New Roman"/>
                        </a:rPr>
                        <a:t>74,8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444444"/>
                          </a:solidFill>
                          <a:latin typeface="Arial"/>
                          <a:ea typeface="Calibri"/>
                          <a:cs typeface="Times New Roman"/>
                        </a:rPr>
                        <a:t>74,8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5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Содержание автомобильных дорог местного значения, исходя от общей их протяженности,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6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протяженности автомобильных дорог общего пользования местного значения, в отношении которых зарегистрировано право муниципальной собственности, в общей протяженности автомобильных дорог,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58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Снижение количества дорожно-транспортных происшествий по сравнению с предшествующим годом, на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444444"/>
                          </a:solidFill>
                          <a:latin typeface="Arial"/>
                          <a:ea typeface="Calibri"/>
                          <a:cs typeface="Times New Roman"/>
                        </a:rPr>
                        <a:t>Нет</a:t>
                      </a:r>
                      <a:r>
                        <a:rPr lang="ru-RU" sz="1150" baseline="0" dirty="0" smtClean="0">
                          <a:solidFill>
                            <a:srgbClr val="444444"/>
                          </a:solidFill>
                          <a:latin typeface="Arial"/>
                          <a:ea typeface="Calibri"/>
                          <a:cs typeface="Times New Roman"/>
                        </a:rPr>
                        <a:t> данных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444444"/>
                          </a:solidFill>
                          <a:latin typeface="Arial"/>
                          <a:ea typeface="Calibri"/>
                          <a:cs typeface="Times New Roman"/>
                        </a:rPr>
                        <a:t>4,0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444444"/>
                          </a:solidFill>
                          <a:latin typeface="Arial"/>
                          <a:ea typeface="Calibri"/>
                          <a:cs typeface="Times New Roman"/>
                        </a:rPr>
                        <a:t>4,0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2757" name="TextBox 4"/>
          <p:cNvSpPr txBox="1">
            <a:spLocks noChangeArrowheads="1"/>
          </p:cNvSpPr>
          <p:nvPr/>
        </p:nvSpPr>
        <p:spPr bwMode="auto">
          <a:xfrm>
            <a:off x="2268538" y="836613"/>
            <a:ext cx="439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  <p:sp>
        <p:nvSpPr>
          <p:cNvPr id="72758" name="TextBox 2"/>
          <p:cNvSpPr txBox="1">
            <a:spLocks noChangeArrowheads="1"/>
          </p:cNvSpPr>
          <p:nvPr/>
        </p:nvSpPr>
        <p:spPr bwMode="auto">
          <a:xfrm>
            <a:off x="47874" y="188913"/>
            <a:ext cx="91106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и развитие сети автомобильных дорог местного значения </a:t>
            </a:r>
            <a:r>
              <a:rPr lang="ru-RU" alt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района, повышение безопасности дорожного движения в Шимском муниципальном </a:t>
            </a:r>
            <a:r>
              <a:rPr lang="ru-RU" alt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районе»</a:t>
            </a:r>
            <a:endParaRPr lang="ru-RU" alt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90204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 и туризма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7" name="Объект 2"/>
          <p:cNvSpPr>
            <a:spLocks noGrp="1"/>
          </p:cNvSpPr>
          <p:nvPr>
            <p:ph idx="1"/>
          </p:nvPr>
        </p:nvSpPr>
        <p:spPr>
          <a:xfrm>
            <a:off x="827088" y="1125538"/>
            <a:ext cx="2665412" cy="4606925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культурного потенциала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туризма и туристской деятельности в Шимском муниципальном районе</a:t>
            </a:r>
          </a:p>
          <a:p>
            <a:pPr marL="0" indent="0">
              <a:buNone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культуры и архивного дела Администрации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979937"/>
              </p:ext>
            </p:extLst>
          </p:nvPr>
        </p:nvGraphicFramePr>
        <p:xfrm>
          <a:off x="3671888" y="814388"/>
          <a:ext cx="5148584" cy="1912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1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71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71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71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572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7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0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0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37112,3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36337,7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36337,7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7860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7861" name="TextBox 13"/>
          <p:cNvSpPr txBox="1">
            <a:spLocks noChangeArrowheads="1"/>
          </p:cNvSpPr>
          <p:nvPr/>
        </p:nvSpPr>
        <p:spPr bwMode="auto">
          <a:xfrm>
            <a:off x="341313" y="6121400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http://xn--h1aadcj4a9b.xn--p1ai/?p=9525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16110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 и туризма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133732"/>
              </p:ext>
            </p:extLst>
          </p:nvPr>
        </p:nvGraphicFramePr>
        <p:xfrm>
          <a:off x="0" y="1380332"/>
          <a:ext cx="8355086" cy="18230257"/>
        </p:xfrm>
        <a:graphic>
          <a:graphicData uri="http://schemas.openxmlformats.org/drawingml/2006/table">
            <a:tbl>
              <a:tblPr/>
              <a:tblGrid>
                <a:gridCol w="61042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66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3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посещений платных мероприятий культурно — досуговых учреждений на 1000  человек населения, единиц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5366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5210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5230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33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повышение уровня удовлетворенности граждан, проживающих на территории </a:t>
                      </a:r>
                      <a:r>
                        <a:rPr lang="ru-RU" sz="1050" dirty="0" err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Шимского</a:t>
                      </a: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 муниципального  района   Новгородской области,  качеством предоставления муниципальных услуг в сфере культуры,  процент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65,0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65,5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  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число пользователей библиотек на 1000 человек  населения, единиц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4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увеличение доли муниципальных  библиотек, подключенных к сети «Интернет», в общем количестве библиотек  </a:t>
                      </a:r>
                      <a:r>
                        <a:rPr lang="ru-RU" sz="1050" dirty="0" err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Шимского</a:t>
                      </a: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муниципального  района</a:t>
                      </a:r>
                      <a:r>
                        <a:rPr lang="ru-RU" sz="1050" b="1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00" b="1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</a:rPr>
                        <a:t>Задача 2. Развитие художественного образования, сохранение кадрового потенциала сферы культуры, повышение престижности и привлекательности  профессии  работника  культуры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удельный вес учащихся общеобразовательных учреждений, занимающихся в учреждениях дополнительного образования в сфере культуры, (процент)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специалистов учреждений культуры, прошедших обучение по программам дополнительного профессионального образования (курсы повышения квалификации), человек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увеличение доли детей, привлекаемых к участию в творческих мероприятиях, конкурсах от   общего  числа детей, проживающих в  районе, процент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0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</a:rPr>
                        <a:t>Задача 3. Укрепление единого культурного и информационного пространства на территории области, преодоление отставания и диспропорций  в культурном уровне муниципальных районов, в том числе путем укрепления и модернизации материально-технической базы учреждений культуры, поддержка творческих инициатив населения области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3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Увеличение доли  учреждений культуры и искусства, находящихся в муниципальной собственности, состояние которых является удовлетворительным, в общем    количестве учреждений культуры и искусства 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73,0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73,0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73,0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7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Задача 4. Продвижение имиджа </a:t>
                      </a:r>
                      <a:r>
                        <a:rPr lang="ru-RU" sz="1050" b="1" dirty="0" err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Шимского</a:t>
                      </a:r>
                      <a:r>
                        <a:rPr lang="ru-RU" sz="1050" b="1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муниципального района как, развитие  межрайонных и  межрегиональных  культурных связей, проведение общественно значимых мероприятий.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3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  муниципальных учреждений культуры, осуществляющих деятельность в сфере культуры, получивших финансовую поддержку из средств областного бюджета на реализацию творческих проектов в рамках проведения областных творческих конкурсов (ед.)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</a:rPr>
                        <a:t>Задача 5   Оказание  муниципальных  услуг (выполнение работ) в области культуры, библиотечного обслуживания,   дополнительного  образования в сфере культуры и обеспечение деятельности  муниципальных  учреждений культуры,  учреждений    дополнительного  образования в сфере культуры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Исполнение  в полном объеме показателей муниципального задания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</a:t>
                      </a: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Своевременность  предоставления отчетности  об исполнении муниципального задания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Удельный вес библиотек с надлежащим размещением оборудования и носителей информации, необходимых для размещения оборудования и носителей информации, необходимых для обеспечения беспрепятственного доступа инвалидов к объектам (местам предоставления услуг) с учетом ограничений в их жизнедеятельности, от общего количества библиотек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Удельный вес объектов в сфере культуры, у которых имеются выделенные стоянки автотранспортных средств для инвалидов, от общей численности объектов в сфере культуры, на которых инвалидам предоставляются услуги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инвалидов, вовлеченных в культурно-массовые мероприятия, от общего числа инвалидов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3368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</a:rPr>
                        <a:t>Задача 1. Содействие формированию конкурентоспособного туристского продукта, развитию проектов в сфере туризма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Среднее время пребывания туристов на территории района (день)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Задача 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Содействие развитию туристской инфраструктуры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Уровень роста туристского потока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Задача 3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lang="ru-RU" sz="1100" b="1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</a:rPr>
                        <a:t>Организационное обеспечение туризма в  районе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посетителей объектов экскурсионного показа (тыс. чел.)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78941" name="TextBox 4"/>
          <p:cNvSpPr txBox="1">
            <a:spLocks noChangeArrowheads="1"/>
          </p:cNvSpPr>
          <p:nvPr/>
        </p:nvSpPr>
        <p:spPr bwMode="auto">
          <a:xfrm>
            <a:off x="2268538" y="836613"/>
            <a:ext cx="439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82897847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7959030" cy="1112168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«Улучшение жилищных условий граждан и повышение качества жилищно-коммунальных услуг в Шимском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района»</a:t>
            </a:r>
          </a:p>
        </p:txBody>
      </p:sp>
      <p:sp>
        <p:nvSpPr>
          <p:cNvPr id="6" name="Таблица 5"/>
          <p:cNvSpPr>
            <a:spLocks noGrp="1"/>
          </p:cNvSpPr>
          <p:nvPr>
            <p:ph type="tbl" idx="1"/>
          </p:nvPr>
        </p:nvSpPr>
        <p:spPr/>
      </p:sp>
      <p:sp>
        <p:nvSpPr>
          <p:cNvPr id="82947" name="Объект 2"/>
          <p:cNvSpPr>
            <a:spLocks noGrp="1"/>
          </p:cNvSpPr>
          <p:nvPr>
            <p:ph idx="4294967295"/>
          </p:nvPr>
        </p:nvSpPr>
        <p:spPr>
          <a:xfrm>
            <a:off x="179512" y="1628800"/>
            <a:ext cx="3205038" cy="3906813"/>
          </a:xfrm>
        </p:spPr>
        <p:txBody>
          <a:bodyPr/>
          <a:lstStyle/>
          <a:p>
            <a:pPr marL="0" indent="0">
              <a:buNone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Улучшение эксплуатационных характеристик жилищного фонда в соответствии со стандартами качества, обеспечивающих гражданам безопасные и комфортные условия проживания</a:t>
            </a:r>
          </a:p>
          <a:p>
            <a:pPr marL="0" indent="0">
              <a:buNone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 Комитет строительства, транспорта, дорожного и жилищно-коммунального хозяйства Администрации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013028"/>
              </p:ext>
            </p:extLst>
          </p:nvPr>
        </p:nvGraphicFramePr>
        <p:xfrm>
          <a:off x="3851920" y="1484785"/>
          <a:ext cx="5112568" cy="3024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9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62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62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62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7720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6001" marB="360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720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2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72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599,4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1225,3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1221,2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104,8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982" name="TextBox 13"/>
          <p:cNvSpPr txBox="1">
            <a:spLocks noChangeArrowheads="1"/>
          </p:cNvSpPr>
          <p:nvPr/>
        </p:nvSpPr>
        <p:spPr bwMode="auto">
          <a:xfrm>
            <a:off x="117475" y="6076950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http://xn--h1aadcj4a9b.xn--p1ai/?p=15077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12379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«Капитальный ремонт муниципального жилищного фонда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380541"/>
              </p:ext>
            </p:extLst>
          </p:nvPr>
        </p:nvGraphicFramePr>
        <p:xfrm>
          <a:off x="33338" y="1700213"/>
          <a:ext cx="8859143" cy="2232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2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34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38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12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64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808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7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7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7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7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5968" marR="5968" marT="597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18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отремонтированных жилых помещений от общего объема муниципального жилья  (%)</a:t>
                      </a:r>
                    </a:p>
                  </a:txBody>
                  <a:tcPr marL="5968" marR="5968" marT="597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обязанности по уплате взносов на капитальный ремонт общего имущества в МКД (%)</a:t>
                      </a:r>
                    </a:p>
                  </a:txBody>
                  <a:tcPr marL="5968" marR="5968" marT="597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4029" name="TextBox 4"/>
          <p:cNvSpPr txBox="1">
            <a:spLocks noChangeArrowheads="1"/>
          </p:cNvSpPr>
          <p:nvPr/>
        </p:nvSpPr>
        <p:spPr bwMode="auto">
          <a:xfrm>
            <a:off x="2322513" y="1125538"/>
            <a:ext cx="4392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378254277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3" y="142852"/>
            <a:ext cx="7962928" cy="17621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«Охрана окружающей среды и экологической безопасности </a:t>
            </a:r>
            <a:r>
              <a:rPr lang="ru-RU" dirty="0" err="1" smtClean="0">
                <a:solidFill>
                  <a:srgbClr val="002060"/>
                </a:solidFill>
              </a:rPr>
              <a:t>Шимского</a:t>
            </a:r>
            <a:r>
              <a:rPr lang="ru-RU" dirty="0" smtClean="0">
                <a:solidFill>
                  <a:srgbClr val="002060"/>
                </a:solidFill>
              </a:rPr>
              <a:t> муниципального района»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1500" dirty="0" smtClean="0">
                <a:solidFill>
                  <a:srgbClr val="002060"/>
                </a:solidFill>
              </a:rPr>
              <a:t>показатели эффективности</a:t>
            </a:r>
            <a:endParaRPr lang="ru-RU" sz="15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948067"/>
              </p:ext>
            </p:extLst>
          </p:nvPr>
        </p:nvGraphicFramePr>
        <p:xfrm>
          <a:off x="642910" y="2786058"/>
          <a:ext cx="7786742" cy="2923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470"/>
                <a:gridCol w="1428760"/>
                <a:gridCol w="1714512"/>
              </a:tblGrid>
              <a:tr h="9744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70" marB="0" anchor="ctr"/>
                </a:tc>
              </a:tr>
              <a:tr h="974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разработанных проектно-сметных документаций на рекультивацию земельных участков, загрязненных в результате расположения на них объектов размещения отходов (ед.)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</a:tr>
              <a:tr h="974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Информационное просвещение населения о состоянии окружающей среды и об организации деятельности в области обращения с отходами (%)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800" b="1" i="1" dirty="0">
                <a:solidFill>
                  <a:schemeClr val="accent5">
                    <a:lumMod val="50000"/>
                  </a:schemeClr>
                </a:solidFill>
              </a:rPr>
              <a:t>Что такое бюджет? Какие бывают бюджеты?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979712" y="2115939"/>
            <a:ext cx="6591300" cy="3778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Бюджет </a:t>
            </a:r>
            <a:r>
              <a:rPr lang="ru-RU" altLang="ru-RU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–это план доходов и расходов на определенный период</a:t>
            </a:r>
            <a:r>
              <a:rPr lang="ru-RU" altLang="ru-RU" i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endParaRPr lang="en-US" altLang="ru-RU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spc="300" dirty="0">
                <a:solidFill>
                  <a:srgbClr val="003399"/>
                </a:solidFill>
              </a:rPr>
              <a:t>Консолидированный бюджет</a:t>
            </a: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spc="300" dirty="0">
                <a:solidFill>
                  <a:srgbClr val="003399"/>
                </a:solidFill>
              </a:rPr>
              <a:t>Волотовского муниципального района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1600" b="1" dirty="0">
              <a:solidFill>
                <a:srgbClr val="003399"/>
              </a:solidFill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>
            <a:off x="2051049" y="3687762"/>
            <a:ext cx="1152796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5508625" y="3616325"/>
            <a:ext cx="10080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0" y="3782144"/>
            <a:ext cx="2160587" cy="1223963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i="1" dirty="0"/>
              <a:t>Бюджет</a:t>
            </a:r>
          </a:p>
          <a:p>
            <a:pPr eaLnBrk="1" hangingPunct="1">
              <a:defRPr/>
            </a:pPr>
            <a:r>
              <a:rPr lang="ru-RU" altLang="ru-RU" b="1" i="1" dirty="0"/>
              <a:t>муниципального</a:t>
            </a:r>
          </a:p>
          <a:p>
            <a:pPr eaLnBrk="1" hangingPunct="1">
              <a:defRPr/>
            </a:pPr>
            <a:r>
              <a:rPr lang="ru-RU" altLang="ru-RU" b="1" i="1" dirty="0"/>
              <a:t>района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3023394" y="3825080"/>
            <a:ext cx="2879799" cy="10795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noFill/>
            <a:round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i="1" dirty="0"/>
              <a:t>Бюджеты</a:t>
            </a:r>
          </a:p>
          <a:p>
            <a:pPr eaLnBrk="1" hangingPunct="1">
              <a:defRPr/>
            </a:pPr>
            <a:r>
              <a:rPr lang="ru-RU" altLang="ru-RU" b="1" i="1" dirty="0"/>
              <a:t>сельских</a:t>
            </a:r>
          </a:p>
          <a:p>
            <a:pPr eaLnBrk="1" hangingPunct="1">
              <a:defRPr/>
            </a:pPr>
            <a:r>
              <a:rPr lang="ru-RU" altLang="ru-RU" b="1" i="1" dirty="0"/>
              <a:t>поселений</a:t>
            </a:r>
          </a:p>
        </p:txBody>
      </p:sp>
      <p:sp>
        <p:nvSpPr>
          <p:cNvPr id="8200" name="Oval 9"/>
          <p:cNvSpPr>
            <a:spLocks noChangeArrowheads="1"/>
          </p:cNvSpPr>
          <p:nvPr/>
        </p:nvSpPr>
        <p:spPr bwMode="auto">
          <a:xfrm>
            <a:off x="1691680" y="5013324"/>
            <a:ext cx="1512165" cy="9366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i="1" dirty="0" err="1"/>
              <a:t>Медведское</a:t>
            </a:r>
            <a:r>
              <a:rPr lang="ru-RU" altLang="ru-RU" i="1" dirty="0"/>
              <a:t> сельское</a:t>
            </a:r>
          </a:p>
          <a:p>
            <a:pPr eaLnBrk="1" hangingPunct="1">
              <a:defRPr/>
            </a:pPr>
            <a:r>
              <a:rPr lang="ru-RU" altLang="ru-RU" i="1" dirty="0"/>
              <a:t>поселение </a:t>
            </a:r>
          </a:p>
        </p:txBody>
      </p:sp>
      <p:sp>
        <p:nvSpPr>
          <p:cNvPr id="22537" name="Oval 10"/>
          <p:cNvSpPr>
            <a:spLocks noChangeArrowheads="1"/>
          </p:cNvSpPr>
          <p:nvPr/>
        </p:nvSpPr>
        <p:spPr bwMode="auto">
          <a:xfrm>
            <a:off x="4211960" y="5013325"/>
            <a:ext cx="2123752" cy="10795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i="1" dirty="0" err="1">
                <a:solidFill>
                  <a:schemeClr val="tx1"/>
                </a:solidFill>
                <a:latin typeface="Arial" panose="020B0604020202020204" pitchFamily="34" charset="0"/>
              </a:rPr>
              <a:t>Подгощское</a:t>
            </a: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</a:rPr>
              <a:t> сельское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</a:rPr>
              <a:t>поселение</a:t>
            </a:r>
          </a:p>
        </p:txBody>
      </p:sp>
      <p:sp>
        <p:nvSpPr>
          <p:cNvPr id="22538" name="Oval 11"/>
          <p:cNvSpPr>
            <a:spLocks noChangeArrowheads="1"/>
          </p:cNvSpPr>
          <p:nvPr/>
        </p:nvSpPr>
        <p:spPr bwMode="auto">
          <a:xfrm>
            <a:off x="6732239" y="5087935"/>
            <a:ext cx="2016225" cy="1004889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i="1" dirty="0" err="1">
                <a:solidFill>
                  <a:schemeClr val="tx1"/>
                </a:solidFill>
                <a:latin typeface="Arial" panose="020B0604020202020204" pitchFamily="34" charset="0"/>
              </a:rPr>
              <a:t>Уторгошское</a:t>
            </a:r>
            <a:endParaRPr lang="ru-RU" altLang="ru-RU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</a:rPr>
              <a:t>сельское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</a:rPr>
              <a:t>поселение</a:t>
            </a:r>
          </a:p>
        </p:txBody>
      </p:sp>
      <p:sp>
        <p:nvSpPr>
          <p:cNvPr id="22545" name="Line 12"/>
          <p:cNvSpPr>
            <a:spLocks noChangeShapeType="1"/>
          </p:cNvSpPr>
          <p:nvPr/>
        </p:nvSpPr>
        <p:spPr bwMode="auto">
          <a:xfrm flipH="1">
            <a:off x="2843808" y="4799805"/>
            <a:ext cx="864096" cy="288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6" name="Line 13"/>
          <p:cNvSpPr>
            <a:spLocks noChangeShapeType="1"/>
          </p:cNvSpPr>
          <p:nvPr/>
        </p:nvSpPr>
        <p:spPr bwMode="auto">
          <a:xfrm flipH="1">
            <a:off x="4932041" y="4833143"/>
            <a:ext cx="144016" cy="2516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7" name="Line 14"/>
          <p:cNvSpPr>
            <a:spLocks noChangeShapeType="1"/>
          </p:cNvSpPr>
          <p:nvPr/>
        </p:nvSpPr>
        <p:spPr bwMode="auto">
          <a:xfrm>
            <a:off x="5903193" y="4653136"/>
            <a:ext cx="829047" cy="4347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11413" y="2928938"/>
            <a:ext cx="5545137" cy="80486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Консолидированный бюджет </a:t>
            </a:r>
            <a:r>
              <a:rPr lang="ru-RU" dirty="0" err="1">
                <a:solidFill>
                  <a:schemeClr val="bg1"/>
                </a:solidFill>
              </a:rPr>
              <a:t>Шимского</a:t>
            </a:r>
            <a:r>
              <a:rPr lang="ru-RU" dirty="0">
                <a:solidFill>
                  <a:schemeClr val="bg1"/>
                </a:solidFill>
              </a:rPr>
              <a:t> муниципального района: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780036" y="3733800"/>
            <a:ext cx="0" cy="2712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38" y="142721"/>
            <a:ext cx="1943546" cy="2016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6335712" y="3869432"/>
            <a:ext cx="2592387" cy="10795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noFill/>
            <a:round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i="1" dirty="0"/>
              <a:t>Бюджет</a:t>
            </a:r>
          </a:p>
          <a:p>
            <a:pPr eaLnBrk="1" hangingPunct="1">
              <a:defRPr/>
            </a:pPr>
            <a:r>
              <a:rPr lang="ru-RU" altLang="ru-RU" b="1" i="1" dirty="0"/>
              <a:t>городского поселения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6156325" y="3733800"/>
            <a:ext cx="1007963" cy="2712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Энергосбережение и повышение энергетической эффективности в Шимском муниципальном районе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34610009"/>
              </p:ext>
            </p:extLst>
          </p:nvPr>
        </p:nvGraphicFramePr>
        <p:xfrm>
          <a:off x="609600" y="1600200"/>
          <a:ext cx="3169920" cy="1631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960"/>
                <a:gridCol w="158496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6001" marB="36001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 2020год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 2020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57,3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57,3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000496" y="1214422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Распространение информационных материалов и социальной рекламы в области энергосбережения и повышения энергетической эффективности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2643182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Приобретение и установка светодиодных источников света для внутреннего освещения учреждений культуры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4071942"/>
            <a:ext cx="4500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 </a:t>
            </a:r>
            <a:r>
              <a:rPr lang="ru-RU" dirty="0" smtClean="0">
                <a:solidFill>
                  <a:srgbClr val="008000"/>
                </a:solidFill>
              </a:rPr>
              <a:t>Комитет жилищно-коммунального, городского хозяйства и жизнеобеспечения Администрации </a:t>
            </a:r>
            <a:r>
              <a:rPr lang="ru-RU" dirty="0" err="1" smtClean="0">
                <a:solidFill>
                  <a:srgbClr val="008000"/>
                </a:solidFill>
              </a:rPr>
              <a:t>Шимского</a:t>
            </a:r>
            <a:r>
              <a:rPr lang="ru-RU" dirty="0" smtClean="0">
                <a:solidFill>
                  <a:srgbClr val="008000"/>
                </a:solidFill>
              </a:rPr>
              <a:t> муниципального района</a:t>
            </a:r>
          </a:p>
          <a:p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dirty="0" smtClean="0">
                <a:solidFill>
                  <a:srgbClr val="008000"/>
                </a:solidFill>
              </a:rPr>
              <a:t>Энергосбережение и повышение энергетической эффективности в Шимском муниципальном районе</a:t>
            </a:r>
            <a:endParaRPr lang="ru-RU" sz="2000" dirty="0">
              <a:solidFill>
                <a:srgbClr val="008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09723723"/>
              </p:ext>
            </p:extLst>
          </p:nvPr>
        </p:nvGraphicFramePr>
        <p:xfrm>
          <a:off x="609600" y="1600200"/>
          <a:ext cx="7924800" cy="23044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2020год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7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Распространение информационных материалов и социальной рекламы в области энергосбережения и повышения энергетической эффективности, </a:t>
                      </a:r>
                      <a:r>
                        <a:rPr lang="ru-RU" sz="1150" b="1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объема электрической  энергии, потребляемой в многоквартирных домах, расчеты за которую осуществляются с использованием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коллективных (общедомовых) приборов учета, в общем объеме электрической энергии, потребляемой в многоквартирных домах на территории </a:t>
                      </a:r>
                      <a:r>
                        <a:rPr lang="ru-RU" sz="1150" b="1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сельских </a:t>
                      </a: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поселений, 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объема тепловой энергии, потребляемой в многоквартирных домах, расчеты за которую осуществляются с использованием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коллективных (общедомовых) приборов учета, в общем объеме тепловой энергии, потребляемой в многоквартирных домах на территории сельских поселений,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объема холодной воды, потребляемой в многоквартирных домах, расчеты за которую осуществляются с использованием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коллективных (общедомовых) приборов учета, в общем объеме  воды, потребляемой в многоквартирных домах на территории </a:t>
                      </a:r>
                      <a:r>
                        <a:rPr lang="ru-RU" sz="1150" b="1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сельских</a:t>
                      </a: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поселений,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Удельный суммарный расход энергетических ресурсов  в МКД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 в расчете на 1 кв.м. общей площади), у.е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Удельный  расход тепловой энергии в многоквартирных домах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(в расчете на 1 кв. м. общей площади)Гкал\кв.м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Удельный  расход холодной воды  в многоквартирных домах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(в расчете на 1 жителя), куб м.\чел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Удельный  расход электрической  энергии в многоквартирных домах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(в расчете на 1 кв. м. общей площади), кВт.ч/кв.м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Число замененных кровель МКД за счет средств  регионального оператора, шт.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Число установленных   индивидуальных (поквартирных) счетчиков холодной воды, шт.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  светодиодных источников света  внутреннего освещения, за исключением детских дошкольных образовательных учреждений,  в том числе с использованием механизмов энергосервисных контрактов,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зданий, строений, сооружений учреждений образования, , находящихся в муниципальной собственности, оснащенных приборами учета используемых энергетических ресурсов тепловой энергии 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зданий, строений, сооружений учреждений образования, , находящихся в муниципальной собственности, оснащенных приборами учета используемых энергетических ресурсов  холодной воды 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  светодиодных источников света  внутреннего освещения учреждений культуры , в том числе с использованием механизмов энергосервисных контрактов,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11" name="Объект 2"/>
          <p:cNvSpPr>
            <a:spLocks noGrp="1"/>
          </p:cNvSpPr>
          <p:nvPr>
            <p:ph idx="1"/>
          </p:nvPr>
        </p:nvSpPr>
        <p:spPr>
          <a:xfrm>
            <a:off x="12700" y="1125539"/>
            <a:ext cx="4415284" cy="3887638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подотрасли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животноводства, переработки и реализации продукции животноводства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подотрасли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растениеводства, переработки и реализации продукции растениеводства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малых форм хозяйствования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консультационного, информационного и научного обеспечения сельскохозяйственных товаропроизводителей и сельского населения, повышение кадрового потенциала в сельском хозяйстве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Ответственный исполнитель: комитет сельского хозяйства и продовольствия Администрации муниципального района 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021137"/>
              </p:ext>
            </p:extLst>
          </p:nvPr>
        </p:nvGraphicFramePr>
        <p:xfrm>
          <a:off x="4788025" y="1743241"/>
          <a:ext cx="3274887" cy="1901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6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16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16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6923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072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0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120,4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4244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4245" name="TextBox 13"/>
          <p:cNvSpPr txBox="1">
            <a:spLocks noChangeArrowheads="1"/>
          </p:cNvSpPr>
          <p:nvPr/>
        </p:nvSpPr>
        <p:spPr bwMode="auto">
          <a:xfrm>
            <a:off x="341313" y="6121400"/>
            <a:ext cx="8604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http://xn--h1aadcj4a9b.xn--p1ai/?p=15070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46" name="TextBox 2"/>
          <p:cNvSpPr txBox="1">
            <a:spLocks noChangeArrowheads="1"/>
          </p:cNvSpPr>
          <p:nvPr/>
        </p:nvSpPr>
        <p:spPr bwMode="auto">
          <a:xfrm>
            <a:off x="3419475" y="4059238"/>
            <a:ext cx="176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fontAlgn="b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51" name="TextBox 5"/>
          <p:cNvSpPr txBox="1">
            <a:spLocks noChangeArrowheads="1"/>
          </p:cNvSpPr>
          <p:nvPr/>
        </p:nvSpPr>
        <p:spPr bwMode="auto">
          <a:xfrm>
            <a:off x="269875" y="33338"/>
            <a:ext cx="8604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агропромышленного комплекса </a:t>
            </a:r>
            <a:r>
              <a:rPr lang="ru-RU" alt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</a:t>
            </a:r>
          </a:p>
        </p:txBody>
      </p:sp>
    </p:spTree>
    <p:extLst>
      <p:ext uri="{BB962C8B-B14F-4D97-AF65-F5344CB8AC3E}">
        <p14:creationId xmlns:p14="http://schemas.microsoft.com/office/powerpoint/2010/main" val="310889229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516749"/>
              </p:ext>
            </p:extLst>
          </p:nvPr>
        </p:nvGraphicFramePr>
        <p:xfrm>
          <a:off x="251520" y="830263"/>
          <a:ext cx="8568952" cy="9234915"/>
        </p:xfrm>
        <a:graphic>
          <a:graphicData uri="http://schemas.openxmlformats.org/drawingml/2006/table">
            <a:tbl>
              <a:tblPr/>
              <a:tblGrid>
                <a:gridCol w="42037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68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77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18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87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7223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2019год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2020год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2020год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2019году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9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1.1.1.Производство скота и птицы на убой в хозяйствах всех категорий (в живом весе) (тонн)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322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1.1.2.Производство молока в хозяйствах всех категорий (тонн)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2 </a:t>
                      </a: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2 </a:t>
                      </a: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5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1.1.3.Производство яиц в хозяйствах всех категорий (</a:t>
                      </a:r>
                      <a:r>
                        <a:rPr lang="ru-RU" sz="1050" dirty="0" err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тыс.шт</a:t>
                      </a: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866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5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1.1.4.Производство товарного меда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106,6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1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1.2.1.Количество проведенных ярмарок по продаже продовольственных товаров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1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2.1.1.Валовой сбор зерна и зернобобовых культур в хозяйствах всех категорий (тонн)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4700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1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2.1.2.Валовой сбор картофеля в хозяйствах всех категорий (тонн)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19 </a:t>
                      </a: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7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2.1.3.Валовой сбор овощей в хозяйствах всех категорий (тонн)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5200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7500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7500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81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2.1.4.Производство льноволокна в хозяйствах всех категорий (тонн)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81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3.1.1. Площадь земельных участков, оформленных в собственность крестьянскими (фермерскими) хозяйствами) (га)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81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4.1.1. Обеспеченность специалистами сельскохозяйственных организаций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665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4.1.2. Повышение квалификации и переподготовка работников агропромышленного комплекса и органов местного самоуправления (чел.)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7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4.2.1. Количество оказанных консультационных услуг (ед.)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7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5.1. 1.Количество отловленных животных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97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6.1.1. Количество обследованных объектов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481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7.1.Индекс производства продукции сельского хозяйства в хозяйствах всех категорий (в сопоставимых ценах)(%)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98,3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84,2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84,2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81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7.2.Рентабельность сельскохозяйственных организаций по всей деятельности (с учетом субсидий)(%)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848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7.3.Среднемесячная номинальная заработная плата работников сельского хозяйства (по сельскохозяйственным организациям, не относящимся к субъектам малого предпринимательства) (</a:t>
                      </a:r>
                      <a:r>
                        <a:rPr lang="ru-RU" sz="1050" dirty="0" err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тыс.руб</a:t>
                      </a: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18,1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19,7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19,7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95317" name="TextBox 4"/>
          <p:cNvSpPr txBox="1">
            <a:spLocks noChangeArrowheads="1"/>
          </p:cNvSpPr>
          <p:nvPr/>
        </p:nvSpPr>
        <p:spPr bwMode="auto">
          <a:xfrm>
            <a:off x="2124075" y="427038"/>
            <a:ext cx="439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  <p:sp>
        <p:nvSpPr>
          <p:cNvPr id="95318" name="TextBox 4"/>
          <p:cNvSpPr txBox="1">
            <a:spLocks noChangeArrowheads="1"/>
          </p:cNvSpPr>
          <p:nvPr/>
        </p:nvSpPr>
        <p:spPr bwMode="auto">
          <a:xfrm>
            <a:off x="0" y="0"/>
            <a:ext cx="8748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«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агропромышленного комплекса </a:t>
            </a:r>
            <a:r>
              <a:rPr lang="ru-RU" alt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5859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62976"/>
              </p:ext>
            </p:extLst>
          </p:nvPr>
        </p:nvGraphicFramePr>
        <p:xfrm>
          <a:off x="136166" y="803483"/>
          <a:ext cx="8568952" cy="13886270"/>
        </p:xfrm>
        <a:graphic>
          <a:graphicData uri="http://schemas.openxmlformats.org/drawingml/2006/table">
            <a:tbl>
              <a:tblPr/>
              <a:tblGrid>
                <a:gridCol w="42037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68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77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18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87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7376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2018год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2019год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2019год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2018году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изданных и распространенных информационных, методических материалов по приоритетным направлениям государственной молодежной политики (ед.)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0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специалистов органов управления молодёжной политики муниципального района, повысивших квалификацию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4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руководителей и специалистов учреждений и центров молодёжной сферы, повысивших квалификацию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            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молодых семей, зарегистрированных в муниципальном районе (ед.)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разводов в истекшем календарном году среди молодых семей, зарегистрированных на территории муниципального района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клубов молодых семей, действующих на территории района (ед.)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молодежи, охваченной профильными лагерями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молодежи, вовлеченной в проведение акций, направленных на формирование здорового образа жизни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молодёжи, занятой в трудовых бригадах, действующих на территории муниципального района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  молодых людей, вовлеченных в реализуемые органами исполни-тельной власти проекты и программы в сфере поддержки талантливой молодежи, в общем количестве молодежи в возрасте от 14 до 30 лет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молодых людей в возрасте от 14 до 30 лет, принимающих участие в добровольческой деятельности, в общей численности молодежи в возрасте от 14 до 30 лет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молодежи Шимского района, участвующей в областных молодежных форумах (ед.)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молодежи муниципального района, принявшей участие в международных, всероссийских и межрегиональных мероприятиях по направлениям молодёжной политики (ед.)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разработанных информационных, методических материалов по предупреждению распространения экстремистских идей в молодежной среде, формированию межнациональной и межрелигиозной толерантности молодежи (ед.)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изданных и распространенных информационных, методических материалов по приоритетным направлениям государственной молодежной политики (ед.)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специалистов органов управления молодёжной политики муниципального района, повысивших квалификацию (%)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руководителей и специалистов учреждений и центров молодёжной сферы, повысивших квалификацию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            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молодых семей, зарегистрированных в муниципальном районе (ед.)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разводов в истекшем календарном году среди молодых семей, зарегистрированных на территории муниципального района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клубов молодых семей, действующих на территории района (ед.)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молодежи, охваченной профильными лагерями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молодежи, вовлеченной в проведение акций, направленных на формирование здорового образа жизни (%)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95317" name="TextBox 4"/>
          <p:cNvSpPr txBox="1">
            <a:spLocks noChangeArrowheads="1"/>
          </p:cNvSpPr>
          <p:nvPr/>
        </p:nvSpPr>
        <p:spPr bwMode="auto">
          <a:xfrm>
            <a:off x="2124075" y="427038"/>
            <a:ext cx="439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  <p:sp>
        <p:nvSpPr>
          <p:cNvPr id="95318" name="TextBox 4"/>
          <p:cNvSpPr txBox="1">
            <a:spLocks noChangeArrowheads="1"/>
          </p:cNvSpPr>
          <p:nvPr/>
        </p:nvSpPr>
        <p:spPr bwMode="auto">
          <a:xfrm>
            <a:off x="0" y="0"/>
            <a:ext cx="8748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«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молодежной политики в Шимском муниципальном районе»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8233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856662" cy="946150"/>
          </a:xfrm>
        </p:spPr>
        <p:txBody>
          <a:bodyPr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бюджета муниципального района по разделу «Общегосударственные вопросы» за 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886075" y="3494088"/>
          <a:ext cx="4705350" cy="2944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7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7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Общегосударственные вопросы – всего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26074.1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   том числе по подразделам: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Функционирование высшего должностного лица субъекта Российской Федерации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1168.0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959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Функционирование Правительства Российской Федерации, высших исполнительных органов  государственной власти субъектов Российской Федерации, местных администраций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17662.1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959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надзора, в том числе контрольно-счетная палата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2932.7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Резервные фонды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145.0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Другие общегосударственные вопросы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4147.6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Функционирование законодательных (представительных) органов муниципальных образований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10.0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Судебная система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8.7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5094" name="Picture 2" descr="http://watchdogwire.wpengine.netdna-cdn.com/ohio/files/2013/05/shutterstock_188651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5063"/>
            <a:ext cx="8964612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865506"/>
              </p:ext>
            </p:extLst>
          </p:nvPr>
        </p:nvGraphicFramePr>
        <p:xfrm>
          <a:off x="179388" y="1628800"/>
          <a:ext cx="8713094" cy="4522963"/>
        </p:xfrm>
        <a:graphic>
          <a:graphicData uri="http://schemas.openxmlformats.org/drawingml/2006/table">
            <a:tbl>
              <a:tblPr/>
              <a:tblGrid>
                <a:gridCol w="48966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79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1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2316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Запланировано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641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 – всего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53983,2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52523,8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641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  том числе по подразделам: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7854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1583,1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1583,1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951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 государственной власти субъектов Российской Федерации, местных администраций 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25980,02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25778,18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947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0105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35,6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947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надзора, в том числе контрольно-счетная палата 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1284,4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1284,4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064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17846,27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17758,18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ctr">
              <a:defRPr/>
            </a:pP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из бюджета муниципального района по разделу «Национальная оборона» за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113" y="1125538"/>
            <a:ext cx="7704137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обязательства в сфере национальной обороны определяются:</a:t>
            </a:r>
          </a:p>
          <a:p>
            <a:pPr algn="just"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28 марта 1998 года № 53-ФЗ «О воинской обязанности и военной службе»;</a:t>
            </a:r>
          </a:p>
          <a:p>
            <a:pPr algn="just"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Российской Федерации от 29 апреля 2006 года № 258 «О субвенциях на осуществление полномочий по первичному воинскому учету на территориях, где отсутствуют военные комиссариаты»;</a:t>
            </a:r>
          </a:p>
          <a:p>
            <a:pPr algn="just"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областным законом от 3 марта 2008 года № 255-ОЗ «Об утверждении методики распределения субвенций между бюджетами муниципальных районов для предоставления их бюджетам поселений на осуществление государственных полномочий по первичному воинскому учету на территориях, где отсутствуют военные комиссариаты».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	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465093"/>
              </p:ext>
            </p:extLst>
          </p:nvPr>
        </p:nvGraphicFramePr>
        <p:xfrm>
          <a:off x="1331640" y="4533310"/>
          <a:ext cx="626469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4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08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14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27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44892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подраздел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1508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вневойсковая подготовка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0203</a:t>
                      </a: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0"/>
            <a:ext cx="7491412" cy="1905000"/>
          </a:xfrm>
        </p:spPr>
        <p:txBody>
          <a:bodyPr/>
          <a:lstStyle/>
          <a:p>
            <a:pPr>
              <a:defRPr/>
            </a:pP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из бюджета муниципального района по разделу «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экономика» за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712" y="692150"/>
            <a:ext cx="6863054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средства:</a:t>
            </a:r>
          </a:p>
          <a:p>
            <a:pPr algn="just"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на развитие системы управления имуществом в Шимском муниципальном района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6808,1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; </a:t>
            </a:r>
          </a:p>
          <a:p>
            <a:pPr algn="just"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на содержание автомобильных дорог  и инженерных сооружений на них вне границ населенных пунктов в границах муниципального района  </a:t>
            </a:r>
          </a:p>
          <a:p>
            <a:pPr algn="just"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дорожные фонды)  в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2999,3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49156" name="Picture 5" descr="http://i.obozrevatel.ua/2/1557647/7047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6563"/>
            <a:ext cx="17113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7" descr="http://fxstock.ru/uploads/2014-08/1408563122_Ekonomika-zomboyashik-ne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16922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9" descr="http://nacontrol.ru/images/stories/sha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16922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11" descr="http://mosreg.ru/upload/iblock/63e/6small1224592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167481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438265"/>
              </p:ext>
            </p:extLst>
          </p:nvPr>
        </p:nvGraphicFramePr>
        <p:xfrm>
          <a:off x="1981696" y="2334468"/>
          <a:ext cx="6738198" cy="4262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0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50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50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86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23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7652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Подразделы</a:t>
                      </a:r>
                    </a:p>
                  </a:txBody>
                  <a:tcPr marL="68564" marR="6856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8564" marR="68564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</a:p>
                  </a:txBody>
                  <a:tcPr marL="68564" marR="6856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64" marR="6856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64" marR="68564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94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рыболовство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0405</a:t>
                      </a: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120,4</a:t>
                      </a: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65,67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894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0409</a:t>
                      </a: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3791,79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2999,33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159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экономики</a:t>
                      </a: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0412</a:t>
                      </a: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392,45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392,45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44" marR="91444" marT="45732" marB="45732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915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11299,8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10164,75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</a:tr>
              <a:tr h="56684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15604,44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13622,2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750" y="333375"/>
            <a:ext cx="90011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из бюджета муниципального района по разделу </a:t>
            </a:r>
          </a:p>
          <a:p>
            <a:pPr algn="ctr"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Жилищно-коммунальное</a:t>
            </a:r>
            <a:r>
              <a:rPr lang="ru-RU" dirty="0"/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хозяйство за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2020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год</a:t>
            </a:r>
          </a:p>
        </p:txBody>
      </p:sp>
      <p:sp>
        <p:nvSpPr>
          <p:cNvPr id="47107" name="TextBox 6"/>
          <p:cNvSpPr txBox="1">
            <a:spLocks noChangeArrowheads="1"/>
          </p:cNvSpPr>
          <p:nvPr/>
        </p:nvSpPr>
        <p:spPr bwMode="auto">
          <a:xfrm>
            <a:off x="7164388" y="0"/>
            <a:ext cx="244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855717"/>
              </p:ext>
            </p:extLst>
          </p:nvPr>
        </p:nvGraphicFramePr>
        <p:xfrm>
          <a:off x="1890713" y="4432300"/>
          <a:ext cx="5435600" cy="1310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7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60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0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06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91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314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расходов</a:t>
                      </a: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91437" marR="91437" marT="45722" marB="4572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04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</a:t>
                      </a: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1226,26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1222,16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7140" name="Picture 37" descr="http://oz-nks3.ru/upload/iblock/681/681c61a65fbe3614b66ea4ac4ff35c5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03300"/>
            <a:ext cx="87137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41" name="Прямоугольник 4"/>
          <p:cNvSpPr>
            <a:spLocks noChangeArrowheads="1"/>
          </p:cNvSpPr>
          <p:nvPr/>
        </p:nvSpPr>
        <p:spPr bwMode="auto">
          <a:xfrm>
            <a:off x="3635375" y="1628775"/>
            <a:ext cx="1989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1222,16тыс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9036050" cy="1296987"/>
          </a:xfrm>
        </p:spPr>
        <p:txBody>
          <a:bodyPr/>
          <a:lstStyle/>
          <a:p>
            <a:pPr>
              <a:defRPr/>
            </a:pP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из бюджета муниципального района по разделу «Образование»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79" name="Picture 2" descr="http://www.ceide-fsm.com/wp-content/uploads/2013/11/68583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0"/>
            <a:ext cx="9144000" cy="68580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250825" y="549275"/>
            <a:ext cx="87852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из бюджета муниципального района по разделу «Образование» за 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2020год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795434"/>
              </p:ext>
            </p:extLst>
          </p:nvPr>
        </p:nvGraphicFramePr>
        <p:xfrm>
          <a:off x="682873" y="2135160"/>
          <a:ext cx="8352929" cy="4661880"/>
        </p:xfrm>
        <a:graphic>
          <a:graphicData uri="http://schemas.openxmlformats.org/drawingml/2006/table">
            <a:tbl>
              <a:tblPr/>
              <a:tblGrid>
                <a:gridCol w="26285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08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34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2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0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8520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Подразделы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098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0701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36782,72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36782,72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558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0702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90023,48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89575,85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558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0703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8248,38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8230,15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612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0709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47,5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47,5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289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92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 по образованию: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135102,08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134636,22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0225" name="TextBox 2"/>
          <p:cNvSpPr txBox="1">
            <a:spLocks noChangeArrowheads="1"/>
          </p:cNvSpPr>
          <p:nvPr/>
        </p:nvSpPr>
        <p:spPr bwMode="auto">
          <a:xfrm>
            <a:off x="4859338" y="1379538"/>
            <a:ext cx="3816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  <a:t>Удельный вес отрасли образования в расходах – 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50,7%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77788"/>
            <a:ext cx="8964612" cy="9144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 </a:t>
            </a:r>
            <a:br>
              <a:rPr lang="ru-RU" altLang="ru-RU" sz="2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altLang="ru-RU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безвозмездные и безвозвратные</a:t>
            </a:r>
            <a:br>
              <a:rPr lang="ru-RU" altLang="ru-RU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денежных средств в бюджет.</a:t>
            </a:r>
          </a:p>
        </p:txBody>
      </p:sp>
      <p:grpSp>
        <p:nvGrpSpPr>
          <p:cNvPr id="26627" name="Organization Chart 7"/>
          <p:cNvGrpSpPr>
            <a:grpSpLocks noChangeAspect="1"/>
          </p:cNvGrpSpPr>
          <p:nvPr/>
        </p:nvGrpSpPr>
        <p:grpSpPr bwMode="auto">
          <a:xfrm>
            <a:off x="468313" y="1773238"/>
            <a:ext cx="8104187" cy="4784725"/>
            <a:chOff x="285" y="990"/>
            <a:chExt cx="2843" cy="669"/>
          </a:xfrm>
          <a:solidFill>
            <a:schemeClr val="accent5">
              <a:lumMod val="75000"/>
            </a:schemeClr>
          </a:solidFill>
        </p:grpSpPr>
        <p:cxnSp>
          <p:nvCxnSpPr>
            <p:cNvPr id="26628" name="_s1028"/>
            <p:cNvCxnSpPr>
              <a:cxnSpLocks noChangeShapeType="1"/>
              <a:stCxn id="10" idx="0"/>
            </p:cNvCxnSpPr>
            <p:nvPr/>
          </p:nvCxnSpPr>
          <p:spPr bwMode="auto">
            <a:xfrm rot="16200000" flipV="1">
              <a:off x="2202" y="645"/>
              <a:ext cx="47" cy="923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26629" name="_s1029"/>
            <p:cNvCxnSpPr>
              <a:cxnSpLocks noChangeShapeType="1"/>
              <a:stCxn id="9" idx="0"/>
            </p:cNvCxnSpPr>
            <p:nvPr/>
          </p:nvCxnSpPr>
          <p:spPr bwMode="auto">
            <a:xfrm rot="5400000" flipH="1" flipV="1">
              <a:off x="1710" y="1076"/>
              <a:ext cx="47" cy="62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26630" name="_s1030"/>
            <p:cNvCxnSpPr>
              <a:cxnSpLocks noChangeShapeType="1"/>
              <a:stCxn id="8" idx="0"/>
            </p:cNvCxnSpPr>
            <p:nvPr/>
          </p:nvCxnSpPr>
          <p:spPr bwMode="auto">
            <a:xfrm rot="5400000" flipH="1" flipV="1">
              <a:off x="1211" y="589"/>
              <a:ext cx="58" cy="1047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7" name="_s1031"/>
            <p:cNvSpPr>
              <a:spLocks noChangeArrowheads="1"/>
            </p:cNvSpPr>
            <p:nvPr/>
          </p:nvSpPr>
          <p:spPr bwMode="auto">
            <a:xfrm>
              <a:off x="400" y="990"/>
              <a:ext cx="2728" cy="93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100" b="1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Доходы бюджета</a:t>
              </a:r>
            </a:p>
          </p:txBody>
        </p:sp>
        <p:sp>
          <p:nvSpPr>
            <p:cNvPr id="8" name="_s1032"/>
            <p:cNvSpPr>
              <a:spLocks noChangeArrowheads="1"/>
            </p:cNvSpPr>
            <p:nvPr/>
          </p:nvSpPr>
          <p:spPr bwMode="auto">
            <a:xfrm>
              <a:off x="285" y="1141"/>
              <a:ext cx="864" cy="518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b="1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Налоговые доходы</a:t>
              </a:r>
            </a:p>
            <a:p>
              <a:pPr algn="ctr" eaLnBrk="1" hangingPunct="1">
                <a:defRPr/>
              </a:pPr>
              <a:endParaRPr lang="ru-RU" altLang="ru-RU" b="1" dirty="0"/>
            </a:p>
            <a:p>
              <a:pPr algn="ctr" eaLnBrk="1" hangingPunct="1">
                <a:defRPr/>
              </a:pPr>
              <a:r>
                <a:rPr lang="ru-RU" altLang="ru-RU" sz="1600" b="1" dirty="0"/>
                <a:t>Поступления от уплаты</a:t>
              </a:r>
            </a:p>
            <a:p>
              <a:pPr algn="ctr" eaLnBrk="1" hangingPunct="1">
                <a:defRPr/>
              </a:pPr>
              <a:r>
                <a:rPr lang="ru-RU" altLang="ru-RU" sz="1600" b="1" dirty="0"/>
                <a:t>налогов, установленных</a:t>
              </a:r>
            </a:p>
            <a:p>
              <a:pPr algn="ctr" eaLnBrk="1" hangingPunct="1">
                <a:defRPr/>
              </a:pPr>
              <a:r>
                <a:rPr lang="ru-RU" altLang="ru-RU" sz="1600" b="1" dirty="0"/>
                <a:t>Налоговым кодексом</a:t>
              </a:r>
            </a:p>
            <a:p>
              <a:pPr algn="ctr" eaLnBrk="1" hangingPunct="1">
                <a:defRPr/>
              </a:pPr>
              <a:r>
                <a:rPr lang="ru-RU" altLang="ru-RU" sz="1600" b="1" dirty="0"/>
                <a:t>Российской Федерации</a:t>
              </a:r>
              <a:r>
                <a:rPr lang="ru-RU" altLang="ru-RU" sz="1600" dirty="0"/>
                <a:t>,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например: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→налог на прибыль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организаций;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→акцизы;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→налог на доходы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физических лиц;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→другие налоги.</a:t>
              </a:r>
            </a:p>
          </p:txBody>
        </p:sp>
        <p:sp>
          <p:nvSpPr>
            <p:cNvPr id="9" name="_s1033"/>
            <p:cNvSpPr>
              <a:spLocks noChangeArrowheads="1"/>
            </p:cNvSpPr>
            <p:nvPr/>
          </p:nvSpPr>
          <p:spPr bwMode="auto">
            <a:xfrm>
              <a:off x="1270" y="1130"/>
              <a:ext cx="864" cy="529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b="1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Неналоговые</a:t>
              </a:r>
              <a:r>
                <a:rPr lang="ru-RU" altLang="ru-RU" b="1" i="1" dirty="0"/>
                <a:t> </a:t>
              </a:r>
              <a:r>
                <a:rPr lang="ru-RU" altLang="ru-RU" b="1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доходы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Поступления от уплаты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других пошлин и сборов,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установленных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законодательством, а также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штрафов за нарушение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законодательства</a:t>
              </a:r>
              <a:r>
                <a:rPr lang="ru-RU" altLang="ru-RU" sz="1400" dirty="0"/>
                <a:t>,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например: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→доходы от использования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муниципального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имущества и земли;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→штрафные санкции;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→другие доходы</a:t>
              </a:r>
            </a:p>
          </p:txBody>
        </p:sp>
        <p:sp>
          <p:nvSpPr>
            <p:cNvPr id="10" name="_s1034"/>
            <p:cNvSpPr>
              <a:spLocks noChangeArrowheads="1"/>
            </p:cNvSpPr>
            <p:nvPr/>
          </p:nvSpPr>
          <p:spPr bwMode="auto">
            <a:xfrm>
              <a:off x="2255" y="1130"/>
              <a:ext cx="864" cy="529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000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Безвозмездные</a:t>
              </a:r>
            </a:p>
            <a:p>
              <a:pPr algn="ctr" eaLnBrk="1" hangingPunct="1">
                <a:defRPr/>
              </a:pPr>
              <a:r>
                <a:rPr lang="ru-RU" altLang="ru-RU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поступления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Поступления от других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бюджетов бюджетной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системы (межбюджетные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трансферты),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организаций, граждан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(кроме налоговых и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неналоговых доходов).</a:t>
              </a:r>
            </a:p>
          </p:txBody>
        </p:sp>
      </p:grp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ru-RU" altLang="ru-RU"/>
          </a:p>
        </p:txBody>
      </p:sp>
      <p:pic>
        <p:nvPicPr>
          <p:cNvPr id="51203" name="Picture 2" descr="http://politeka.net/wp-content/uploads/2015/02/Bankoboev.Ru_kinoplenka_na_kasse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1258888" y="623888"/>
            <a:ext cx="720090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i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из бюджета муниципального района по разделу «Культура, кинематография» за </a:t>
            </a:r>
            <a:r>
              <a:rPr lang="ru-RU" sz="28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800" i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774671"/>
              </p:ext>
            </p:extLst>
          </p:nvPr>
        </p:nvGraphicFramePr>
        <p:xfrm>
          <a:off x="827584" y="2924944"/>
          <a:ext cx="7200156" cy="1742579"/>
        </p:xfrm>
        <a:graphic>
          <a:graphicData uri="http://schemas.openxmlformats.org/drawingml/2006/table">
            <a:tbl>
              <a:tblPr/>
              <a:tblGrid>
                <a:gridCol w="16976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91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03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08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1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2817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817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31473,51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31473,51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375" y="333375"/>
            <a:ext cx="7127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из бюджета муниципального района по разделу  </a:t>
            </a:r>
          </a:p>
          <a:p>
            <a:pPr algn="ctr">
              <a:defRPr/>
            </a:pP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Социальная политика» за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2020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год</a:t>
            </a:r>
          </a:p>
        </p:txBody>
      </p:sp>
      <p:pic>
        <p:nvPicPr>
          <p:cNvPr id="52227" name="Picture 4" descr="http://ic.pics.livejournal.com/orionplus/73979274/23894/23894_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213100"/>
            <a:ext cx="511333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357456"/>
              </p:ext>
            </p:extLst>
          </p:nvPr>
        </p:nvGraphicFramePr>
        <p:xfrm>
          <a:off x="179388" y="1484313"/>
          <a:ext cx="6696075" cy="1887917"/>
        </p:xfrm>
        <a:graphic>
          <a:graphicData uri="http://schemas.openxmlformats.org/drawingml/2006/table">
            <a:tbl>
              <a:tblPr/>
              <a:tblGrid>
                <a:gridCol w="25921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59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91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95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92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0211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 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565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объем, тыс. руб.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15213,7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15086,4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884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 том числе по подразделам: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565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пенсионное обеспечение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2208,62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2208,62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65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охрана семьи и детства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13005,11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12877,73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400" b="1" i="1" dirty="0">
                <a:solidFill>
                  <a:schemeClr val="accent6">
                    <a:lumMod val="50000"/>
                  </a:schemeClr>
                </a:solidFill>
              </a:rPr>
              <a:t>Расходы в расчете на душу населения в </a:t>
            </a:r>
            <a:r>
              <a:rPr lang="ru-RU" alt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2020 </a:t>
            </a:r>
            <a:r>
              <a:rPr lang="ru-RU" altLang="ru-RU" sz="2400" b="1" i="1" dirty="0">
                <a:solidFill>
                  <a:schemeClr val="accent6">
                    <a:lumMod val="50000"/>
                  </a:schemeClr>
                </a:solidFill>
              </a:rPr>
              <a:t>году</a:t>
            </a:r>
            <a:br>
              <a:rPr lang="ru-RU" altLang="ru-RU" sz="2400" b="1" i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alt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567737" cy="4922837"/>
          </a:xfrm>
        </p:spPr>
        <p:txBody>
          <a:bodyPr rtlCol="0">
            <a:normAutofit fontScale="25000" lnSpcReduction="20000"/>
          </a:bodyPr>
          <a:lstStyle/>
          <a:p>
            <a:pPr marL="609600" indent="-6096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7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Численность населения </a:t>
            </a:r>
            <a:r>
              <a:rPr lang="ru-RU" altLang="ru-RU" sz="72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Шимского</a:t>
            </a:r>
            <a:r>
              <a:rPr lang="ru-RU" altLang="ru-RU" sz="7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района </a:t>
            </a:r>
          </a:p>
          <a:p>
            <a:pPr marL="609600" indent="-6096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7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состоянию на </a:t>
            </a:r>
            <a:r>
              <a:rPr lang="ru-RU" altLang="ru-RU" sz="7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01.01.2021 </a:t>
            </a:r>
            <a:r>
              <a:rPr lang="ru-RU" altLang="ru-RU" sz="7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altLang="ru-RU" sz="7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10965 </a:t>
            </a:r>
            <a:r>
              <a:rPr lang="ru-RU" altLang="ru-RU" sz="7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</a:t>
            </a:r>
          </a:p>
          <a:p>
            <a:pPr marL="609600" indent="-6096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4800" b="1" dirty="0">
              <a:solidFill>
                <a:schemeClr val="hlink"/>
              </a:solidFill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бюджета муниципального района  в расчете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одного жителя –                                                   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24201,66 рублей 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год , 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2016,8 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в месяц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5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Объем расходов бюджета муниципального района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жилищно-коммунальное хозяйство в расчете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одного жителя -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71,56 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в год  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5,96 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в месяц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Объем расходов бюджета муниципального района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образование  в расчете на одного жителя -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12278,72 рублей 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год , 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1023,23рубля 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месяц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Объем расходов бюджета муниципального района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культуру и кинематографию в расчете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одного жителя -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2870,36 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в год , 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239,20 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рубля в месяц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Объем расходов бюджета муниципального района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социальную политику в расчете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одного жителя -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1375,87 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в год , 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1114,65 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рубля в месяц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Объем расходов бюджета муниципального района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физкультуру и спорт в расчете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одного жителя -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192,91 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в год , 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16,07 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рубля в месяц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49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i="1" dirty="0">
                <a:solidFill>
                  <a:srgbClr val="0070C0"/>
                </a:solidFill>
              </a:rPr>
              <a:t>Динамика расходов бюджета муниципального района общегосударственные вопросы за </a:t>
            </a:r>
            <a:r>
              <a:rPr lang="ru-RU" altLang="ru-RU" sz="1800" b="1" i="1" dirty="0" smtClean="0">
                <a:solidFill>
                  <a:srgbClr val="0070C0"/>
                </a:solidFill>
              </a:rPr>
              <a:t>2020 </a:t>
            </a:r>
            <a:r>
              <a:rPr lang="ru-RU" altLang="ru-RU" sz="1800" b="1" i="1" dirty="0">
                <a:solidFill>
                  <a:srgbClr val="0070C0"/>
                </a:solidFill>
              </a:rPr>
              <a:t>год</a:t>
            </a:r>
            <a:r>
              <a:rPr lang="ru-RU" altLang="ru-RU" sz="1800" b="1" dirty="0">
                <a:solidFill>
                  <a:srgbClr val="0070C0"/>
                </a:solidFill>
              </a:rPr>
              <a:t/>
            </a:r>
            <a:br>
              <a:rPr lang="ru-RU" altLang="ru-RU" sz="1800" b="1" dirty="0">
                <a:solidFill>
                  <a:srgbClr val="0070C0"/>
                </a:solidFill>
              </a:rPr>
            </a:br>
            <a:endParaRPr lang="ru-RU" altLang="ru-RU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768915428"/>
              </p:ext>
            </p:extLst>
          </p:nvPr>
        </p:nvGraphicFramePr>
        <p:xfrm>
          <a:off x="0" y="1046163"/>
          <a:ext cx="9093200" cy="577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44" name="Рисунок 7" descr="http://zakupki223.ru/wp-content/uploads/2013/07/iz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32338"/>
            <a:ext cx="26289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i="1" dirty="0">
                <a:solidFill>
                  <a:srgbClr val="0070C0"/>
                </a:solidFill>
              </a:rPr>
              <a:t>Динамика расходов бюджета муниципального района  на национальную экономику за </a:t>
            </a:r>
            <a:r>
              <a:rPr lang="ru-RU" altLang="ru-RU" sz="1800" b="1" i="1" dirty="0" smtClean="0">
                <a:solidFill>
                  <a:srgbClr val="0070C0"/>
                </a:solidFill>
              </a:rPr>
              <a:t>2020 </a:t>
            </a:r>
            <a:r>
              <a:rPr lang="ru-RU" altLang="ru-RU" sz="1800" b="1" i="1" dirty="0">
                <a:solidFill>
                  <a:srgbClr val="0070C0"/>
                </a:solidFill>
              </a:rPr>
              <a:t>год</a:t>
            </a:r>
            <a:r>
              <a:rPr lang="ru-RU" altLang="ru-RU" sz="1800" b="1" dirty="0">
                <a:solidFill>
                  <a:srgbClr val="0070C0"/>
                </a:solidFill>
              </a:rPr>
              <a:t/>
            </a:r>
            <a:br>
              <a:rPr lang="ru-RU" altLang="ru-RU" sz="1800" b="1" dirty="0">
                <a:solidFill>
                  <a:srgbClr val="0070C0"/>
                </a:solidFill>
              </a:rPr>
            </a:br>
            <a:endParaRPr lang="ru-RU" altLang="ru-RU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959423757"/>
              </p:ext>
            </p:extLst>
          </p:nvPr>
        </p:nvGraphicFramePr>
        <p:xfrm>
          <a:off x="-11113" y="1031875"/>
          <a:ext cx="9093201" cy="577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9396" name="Рисунок 6" descr="http://www.chequer.ru/uploads/posts/2009-04/1239279880_russia5714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652963"/>
            <a:ext cx="25574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553201" cy="914400"/>
          </a:xfrm>
          <a:solidFill>
            <a:srgbClr val="00B050"/>
          </a:solidFill>
        </p:spPr>
        <p:txBody>
          <a:bodyPr/>
          <a:lstStyle/>
          <a:p>
            <a:r>
              <a:rPr lang="ru-RU" altLang="ru-RU" sz="2000" dirty="0" smtClean="0"/>
              <a:t>Динамика расходов бюджета муниципального района  на жилищно-коммунальное хозяйство за 2020 год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/>
          </a:p>
        </p:txBody>
      </p:sp>
      <p:graphicFrame>
        <p:nvGraphicFramePr>
          <p:cNvPr id="58371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071862831"/>
              </p:ext>
            </p:extLst>
          </p:nvPr>
        </p:nvGraphicFramePr>
        <p:xfrm>
          <a:off x="1421606" y="1628800"/>
          <a:ext cx="6911975" cy="440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83" name="Лист" r:id="rId3" imgW="9220200" imgH="5876806" progId="">
                  <p:embed/>
                </p:oleObj>
              </mc:Choice>
              <mc:Fallback>
                <p:oleObj name="Лист" r:id="rId3" imgW="9220200" imgH="5876806" progId="">
                  <p:embed/>
                  <p:pic>
                    <p:nvPicPr>
                      <p:cNvPr id="0" name="Picture 24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606" y="1628800"/>
                        <a:ext cx="6911975" cy="440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2" name="Рисунок 5" descr="http://misanec.ru/wp-content/uploads/2016/03/2652e4f3f4eeaac6c8dccf3cbd4488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2843213" cy="2205037"/>
          </a:xfrm>
          <a:prstGeom prst="rect">
            <a:avLst/>
          </a:prstGeom>
          <a:solidFill>
            <a:srgbClr val="9999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122813"/>
              </p:ext>
            </p:extLst>
          </p:nvPr>
        </p:nvGraphicFramePr>
        <p:xfrm>
          <a:off x="-11113" y="1031875"/>
          <a:ext cx="9093201" cy="577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841492069"/>
              </p:ext>
            </p:extLst>
          </p:nvPr>
        </p:nvGraphicFramePr>
        <p:xfrm>
          <a:off x="1571604" y="857232"/>
          <a:ext cx="7253288" cy="501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3" name="Лист" r:id="rId3" imgW="7267575" imgH="5029200" progId="">
                  <p:embed/>
                </p:oleObj>
              </mc:Choice>
              <mc:Fallback>
                <p:oleObj name="Лист" r:id="rId3" imgW="7267575" imgH="5029200" progId="">
                  <p:embed/>
                  <p:pic>
                    <p:nvPicPr>
                      <p:cNvPr id="0" name="Picture 25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857232"/>
                        <a:ext cx="7253288" cy="501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015287" cy="549275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на образование за </a:t>
            </a:r>
            <a:r>
              <a:rPr lang="ru-RU" alt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552605"/>
              </p:ext>
            </p:extLst>
          </p:nvPr>
        </p:nvGraphicFramePr>
        <p:xfrm>
          <a:off x="158651" y="980728"/>
          <a:ext cx="8964612" cy="5445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14262287"/>
              </p:ext>
            </p:extLst>
          </p:nvPr>
        </p:nvGraphicFramePr>
        <p:xfrm>
          <a:off x="611560" y="1124744"/>
          <a:ext cx="8207375" cy="4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6" name="Лист" r:id="rId3" imgW="9163050" imgH="4876681" progId="">
                  <p:embed/>
                </p:oleObj>
              </mc:Choice>
              <mc:Fallback>
                <p:oleObj name="Лист" r:id="rId3" imgW="9163050" imgH="4876681" progId="">
                  <p:embed/>
                  <p:pic>
                    <p:nvPicPr>
                      <p:cNvPr id="0" name="Picture 2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124744"/>
                        <a:ext cx="8207375" cy="436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0"/>
            <a:ext cx="8015287" cy="8651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>
                    <a:lumMod val="75000"/>
                  </a:schemeClr>
                </a:solidFill>
              </a:rPr>
              <a:t>Динамика расходов на культуру, кинематографию за </a:t>
            </a:r>
            <a:r>
              <a:rPr lang="ru-RU" altLang="ru-RU" sz="2400" b="1" dirty="0" smtClean="0">
                <a:solidFill>
                  <a:schemeClr val="bg2">
                    <a:lumMod val="75000"/>
                  </a:schemeClr>
                </a:solidFill>
              </a:rPr>
              <a:t>2020 </a:t>
            </a:r>
            <a:r>
              <a:rPr lang="ru-RU" altLang="ru-RU" sz="2400" b="1" dirty="0">
                <a:solidFill>
                  <a:schemeClr val="bg2">
                    <a:lumMod val="75000"/>
                  </a:schemeClr>
                </a:solidFill>
              </a:rPr>
              <a:t>год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995936" y="1736812"/>
            <a:ext cx="576064" cy="108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5" name="TextBox 4"/>
          <p:cNvSpPr txBox="1">
            <a:spLocks noChangeArrowheads="1"/>
          </p:cNvSpPr>
          <p:nvPr/>
        </p:nvSpPr>
        <p:spPr bwMode="auto">
          <a:xfrm rot="340369">
            <a:off x="3996742" y="1286955"/>
            <a:ext cx="814169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6,3 %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540204"/>
              </p:ext>
            </p:extLst>
          </p:nvPr>
        </p:nvGraphicFramePr>
        <p:xfrm>
          <a:off x="158651" y="980728"/>
          <a:ext cx="8964612" cy="5445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6858000"/>
          </a:xfr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xtLst/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 panose="02020603050405020304" pitchFamily="18" charset="-78"/>
              </a:rPr>
              <a:t>Динамика расходов бюджета муниципального района на социальную политику за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 panose="02020603050405020304" pitchFamily="18" charset="-78"/>
              </a:rPr>
              <a:t>2020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 panose="02020603050405020304" pitchFamily="18" charset="-78"/>
              </a:rPr>
              <a:t>год</a:t>
            </a:r>
          </a:p>
        </p:txBody>
      </p:sp>
      <p:graphicFrame>
        <p:nvGraphicFramePr>
          <p:cNvPr id="57349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294090323"/>
              </p:ext>
            </p:extLst>
          </p:nvPr>
        </p:nvGraphicFramePr>
        <p:xfrm>
          <a:off x="590550" y="1508125"/>
          <a:ext cx="5989638" cy="412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60" name="Лист" r:id="rId3" imgW="6172200" imgH="4248031" progId="">
                  <p:embed/>
                </p:oleObj>
              </mc:Choice>
              <mc:Fallback>
                <p:oleObj name="Лист" r:id="rId3" imgW="6172200" imgH="4248031" progId="">
                  <p:embed/>
                  <p:pic>
                    <p:nvPicPr>
                      <p:cNvPr id="0" name="Picture 24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1508125"/>
                        <a:ext cx="5989638" cy="412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133257"/>
              </p:ext>
            </p:extLst>
          </p:nvPr>
        </p:nvGraphicFramePr>
        <p:xfrm>
          <a:off x="158651" y="980728"/>
          <a:ext cx="8964612" cy="5445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i="1" dirty="0">
                <a:solidFill>
                  <a:srgbClr val="0070C0"/>
                </a:solidFill>
              </a:rPr>
              <a:t>Динамика расходов бюджета муниципального района  на физическую культуру и спорт за </a:t>
            </a:r>
            <a:r>
              <a:rPr lang="ru-RU" altLang="ru-RU" sz="1800" b="1" i="1" dirty="0" smtClean="0">
                <a:solidFill>
                  <a:srgbClr val="0070C0"/>
                </a:solidFill>
              </a:rPr>
              <a:t>2020 </a:t>
            </a:r>
            <a:r>
              <a:rPr lang="ru-RU" altLang="ru-RU" sz="1800" b="1" i="1" dirty="0">
                <a:solidFill>
                  <a:srgbClr val="0070C0"/>
                </a:solidFill>
              </a:rPr>
              <a:t>год</a:t>
            </a:r>
            <a:r>
              <a:rPr lang="ru-RU" altLang="ru-RU" sz="1800" b="1" dirty="0">
                <a:solidFill>
                  <a:srgbClr val="0070C0"/>
                </a:solidFill>
              </a:rPr>
              <a:t/>
            </a:r>
            <a:br>
              <a:rPr lang="ru-RU" altLang="ru-RU" sz="1800" b="1" dirty="0">
                <a:solidFill>
                  <a:srgbClr val="0070C0"/>
                </a:solidFill>
              </a:rPr>
            </a:br>
            <a:endParaRPr lang="ru-RU" altLang="ru-RU" sz="1800" b="1" dirty="0">
              <a:solidFill>
                <a:srgbClr val="0070C0"/>
              </a:solidFill>
            </a:endParaRPr>
          </a:p>
        </p:txBody>
      </p:sp>
      <p:pic>
        <p:nvPicPr>
          <p:cNvPr id="60420" name="Рисунок 2" descr="молодежь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10113"/>
            <a:ext cx="2720976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Рисунок 3" descr="спорт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484784"/>
            <a:ext cx="2465387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424568"/>
              </p:ext>
            </p:extLst>
          </p:nvPr>
        </p:nvGraphicFramePr>
        <p:xfrm>
          <a:off x="430615" y="1196752"/>
          <a:ext cx="6157609" cy="316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altLang="ru-RU" sz="28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Федеральные, региональные и местные налоги</a:t>
            </a:r>
          </a:p>
        </p:txBody>
      </p:sp>
      <p:grpSp>
        <p:nvGrpSpPr>
          <p:cNvPr id="24579" name="Organization Chart 18"/>
          <p:cNvGrpSpPr>
            <a:grpSpLocks noChangeAspect="1"/>
          </p:cNvGrpSpPr>
          <p:nvPr/>
        </p:nvGrpSpPr>
        <p:grpSpPr bwMode="auto">
          <a:xfrm>
            <a:off x="195263" y="2057400"/>
            <a:ext cx="8240712" cy="4395788"/>
            <a:chOff x="269" y="996"/>
            <a:chExt cx="2884" cy="717"/>
          </a:xfrm>
        </p:grpSpPr>
        <p:cxnSp>
          <p:nvCxnSpPr>
            <p:cNvPr id="24581" name="_s2052"/>
            <p:cNvCxnSpPr>
              <a:cxnSpLocks noChangeShapeType="1"/>
            </p:cNvCxnSpPr>
            <p:nvPr/>
          </p:nvCxnSpPr>
          <p:spPr bwMode="auto">
            <a:xfrm rot="5400000" flipH="1" flipV="1">
              <a:off x="2698" y="1228"/>
              <a:ext cx="46" cy="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2" name="_s2053"/>
            <p:cNvCxnSpPr>
              <a:cxnSpLocks noChangeShapeType="1"/>
            </p:cNvCxnSpPr>
            <p:nvPr/>
          </p:nvCxnSpPr>
          <p:spPr bwMode="auto">
            <a:xfrm flipV="1">
              <a:off x="1713" y="1212"/>
              <a:ext cx="0" cy="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3" name="_s2054"/>
            <p:cNvCxnSpPr>
              <a:cxnSpLocks noChangeShapeType="1"/>
            </p:cNvCxnSpPr>
            <p:nvPr/>
          </p:nvCxnSpPr>
          <p:spPr bwMode="auto">
            <a:xfrm rot="5400000" flipH="1" flipV="1">
              <a:off x="678" y="1235"/>
              <a:ext cx="50" cy="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4" name="_s2055"/>
            <p:cNvCxnSpPr>
              <a:cxnSpLocks noChangeShapeType="1"/>
              <a:endCxn id="24587" idx="2"/>
            </p:cNvCxnSpPr>
            <p:nvPr/>
          </p:nvCxnSpPr>
          <p:spPr bwMode="auto">
            <a:xfrm rot="5400000" flipH="1">
              <a:off x="2197" y="607"/>
              <a:ext cx="36" cy="1012"/>
            </a:xfrm>
            <a:prstGeom prst="bentConnector3">
              <a:avLst>
                <a:gd name="adj1" fmla="val 48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5" name="_s2056"/>
            <p:cNvCxnSpPr>
              <a:cxnSpLocks noChangeShapeType="1"/>
              <a:endCxn id="24587" idx="2"/>
            </p:cNvCxnSpPr>
            <p:nvPr/>
          </p:nvCxnSpPr>
          <p:spPr bwMode="auto">
            <a:xfrm rot="5400000" flipH="1">
              <a:off x="1693" y="1111"/>
              <a:ext cx="36" cy="4"/>
            </a:xfrm>
            <a:prstGeom prst="bentConnector3">
              <a:avLst>
                <a:gd name="adj1" fmla="val 48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6" name="_s2057"/>
            <p:cNvCxnSpPr>
              <a:cxnSpLocks noChangeShapeType="1"/>
              <a:endCxn id="24587" idx="2"/>
            </p:cNvCxnSpPr>
            <p:nvPr/>
          </p:nvCxnSpPr>
          <p:spPr bwMode="auto">
            <a:xfrm rot="-5400000">
              <a:off x="1189" y="611"/>
              <a:ext cx="36" cy="1004"/>
            </a:xfrm>
            <a:prstGeom prst="bentConnector3">
              <a:avLst>
                <a:gd name="adj1" fmla="val 48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87" name="_s2058"/>
            <p:cNvSpPr>
              <a:spLocks noChangeArrowheads="1"/>
            </p:cNvSpPr>
            <p:nvPr/>
          </p:nvSpPr>
          <p:spPr bwMode="auto">
            <a:xfrm>
              <a:off x="1277" y="996"/>
              <a:ext cx="864" cy="9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FFFFF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FFFFF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FFFFF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100" b="1">
                  <a:solidFill>
                    <a:schemeClr val="tx1"/>
                  </a:solidFill>
                  <a:latin typeface="Arial" panose="020B0604020202020204" pitchFamily="34" charset="0"/>
                </a:rPr>
                <a:t>ВИДЫ НАЛОГОВ</a:t>
              </a:r>
            </a:p>
          </p:txBody>
        </p:sp>
        <p:sp>
          <p:nvSpPr>
            <p:cNvPr id="6" name="_s2059"/>
            <p:cNvSpPr>
              <a:spLocks noChangeArrowheads="1"/>
            </p:cNvSpPr>
            <p:nvPr/>
          </p:nvSpPr>
          <p:spPr bwMode="auto">
            <a:xfrm>
              <a:off x="273" y="1131"/>
              <a:ext cx="864" cy="81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100" b="1" dirty="0"/>
                <a:t>ФЕДЕРАЛЬНЫЕ</a:t>
              </a:r>
            </a:p>
          </p:txBody>
        </p:sp>
        <p:sp>
          <p:nvSpPr>
            <p:cNvPr id="7" name="_s2060"/>
            <p:cNvSpPr>
              <a:spLocks noChangeArrowheads="1"/>
            </p:cNvSpPr>
            <p:nvPr/>
          </p:nvSpPr>
          <p:spPr bwMode="auto">
            <a:xfrm>
              <a:off x="1281" y="1131"/>
              <a:ext cx="864" cy="81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100" b="1" dirty="0"/>
                <a:t>РЕГИОНАЛЬНЫЕ</a:t>
              </a:r>
            </a:p>
          </p:txBody>
        </p:sp>
        <p:sp>
          <p:nvSpPr>
            <p:cNvPr id="8" name="_s2061"/>
            <p:cNvSpPr>
              <a:spLocks noChangeArrowheads="1"/>
            </p:cNvSpPr>
            <p:nvPr/>
          </p:nvSpPr>
          <p:spPr bwMode="auto">
            <a:xfrm>
              <a:off x="2289" y="1131"/>
              <a:ext cx="864" cy="74"/>
            </a:xfrm>
            <a:prstGeom prst="roundRect">
              <a:avLst>
                <a:gd name="adj" fmla="val 16667"/>
              </a:avLst>
            </a:prstGeom>
            <a:solidFill>
              <a:srgbClr val="6666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100" b="1" dirty="0"/>
                <a:t>МЕСТНЫЕ</a:t>
              </a:r>
            </a:p>
          </p:txBody>
        </p:sp>
        <p:sp>
          <p:nvSpPr>
            <p:cNvPr id="27663" name="_s2062"/>
            <p:cNvSpPr>
              <a:spLocks noChangeArrowheads="1"/>
            </p:cNvSpPr>
            <p:nvPr/>
          </p:nvSpPr>
          <p:spPr bwMode="auto">
            <a:xfrm>
              <a:off x="269" y="1262"/>
              <a:ext cx="864" cy="451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FFFFF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FFFFF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FFFFF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Обязательны к уплате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на всей территории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Российской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Федерации,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например: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Налог на прибыль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организаций;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Налог на доходы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физических лиц;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Акцизы.</a:t>
              </a:r>
            </a:p>
          </p:txBody>
        </p:sp>
        <p:sp>
          <p:nvSpPr>
            <p:cNvPr id="27664" name="_s2063"/>
            <p:cNvSpPr>
              <a:spLocks noChangeArrowheads="1"/>
            </p:cNvSpPr>
            <p:nvPr/>
          </p:nvSpPr>
          <p:spPr bwMode="auto">
            <a:xfrm>
              <a:off x="1281" y="1262"/>
              <a:ext cx="864" cy="451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FFFFF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FFFFF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FFFFF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Законами субъектов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Российской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Федерации и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обязательных к уплате на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соответствующих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территориях субъектов РФ,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например: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Налог на имущество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организаций;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Транспортный налог.</a:t>
              </a:r>
            </a:p>
          </p:txBody>
        </p:sp>
        <p:sp>
          <p:nvSpPr>
            <p:cNvPr id="27665" name="_s2064"/>
            <p:cNvSpPr>
              <a:spLocks noChangeArrowheads="1"/>
            </p:cNvSpPr>
            <p:nvPr/>
          </p:nvSpPr>
          <p:spPr bwMode="auto">
            <a:xfrm>
              <a:off x="2289" y="1251"/>
              <a:ext cx="863" cy="462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FFFFF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FFFFF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FFFFF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Нормативными актами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представительных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Органов муниципальных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образований и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обязательны к уплате на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территориях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соответствующих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муниципальных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образований,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например: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Земельный налог;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Налог на имущество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физических лиц.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95288" y="703263"/>
            <a:ext cx="803751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– обязательный, индивидуально безвозмездный платеж, взимаемый с организаций</a:t>
            </a:r>
          </a:p>
          <a:p>
            <a:pPr algn="just">
              <a:defRPr/>
            </a:pP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физических лиц в форме отчуждения принадлежащих им на праве собственности,</a:t>
            </a:r>
          </a:p>
          <a:p>
            <a:pPr algn="just">
              <a:defRPr/>
            </a:pP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образований.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SmartArt 6"/>
          <p:cNvSpPr>
            <a:spLocks noGrp="1"/>
          </p:cNvSpPr>
          <p:nvPr>
            <p:ph type="dgm" idx="1"/>
          </p:nvPr>
        </p:nvSpPr>
        <p:spPr>
          <a:xfrm>
            <a:off x="500034" y="2143116"/>
            <a:ext cx="7067544" cy="4348162"/>
          </a:xfrm>
        </p:spPr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Дефицит(-)/Профицит бюджета муниципального района за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</a:rPr>
              <a:t>2020 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год</a:t>
            </a:r>
          </a:p>
        </p:txBody>
      </p:sp>
      <p:pic>
        <p:nvPicPr>
          <p:cNvPr id="63492" name="Рисунок 4" descr="http://newsroom.su/wp-content/uploads/2016/02/razgovory_o_sud_be_glavnogo_finansovogo_dokumenta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92151"/>
            <a:ext cx="2312987" cy="129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939024"/>
              </p:ext>
            </p:extLst>
          </p:nvPr>
        </p:nvGraphicFramePr>
        <p:xfrm>
          <a:off x="785786" y="2071678"/>
          <a:ext cx="7786742" cy="392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1"/>
            <a:ext cx="9145016" cy="1296144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</a:t>
            </a:r>
            <a:b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239812"/>
              </p:ext>
            </p:extLst>
          </p:nvPr>
        </p:nvGraphicFramePr>
        <p:xfrm>
          <a:off x="395536" y="1484785"/>
          <a:ext cx="8424863" cy="3933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5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0306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01.01.2020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01.01.2021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33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внутренний долг, всего</a:t>
                      </a: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5333,0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3066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предоставленные из областного бюджета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2333,0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2333,0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33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банков</a:t>
                      </a: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3000,0</a:t>
                      </a: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3000,0</a:t>
                      </a: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33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гарантии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05695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долговой нагрузки (отношение объема муниципального долга муниципального района к доходам бюджета без учета безвозмездных поступлений), 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73325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кредиты, предоставленные из областного бюджета составляют 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43,7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в структуре долга муниципального района.</a:t>
            </a:r>
          </a:p>
        </p:txBody>
      </p:sp>
    </p:spTree>
    <p:extLst>
      <p:ext uri="{BB962C8B-B14F-4D97-AF65-F5344CB8AC3E}">
        <p14:creationId xmlns:p14="http://schemas.microsoft.com/office/powerpoint/2010/main" val="4156932063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623888"/>
            <a:ext cx="7634287" cy="12811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i="1" dirty="0">
                <a:solidFill>
                  <a:schemeClr val="accent4">
                    <a:lumMod val="50000"/>
                  </a:schemeClr>
                </a:solidFill>
                <a:ea typeface="Microsoft JhengHei UI" panose="020B0604030504040204" pitchFamily="34" charset="-120"/>
              </a:rPr>
              <a:t>Открытые информационные ресурсы</a:t>
            </a:r>
          </a:p>
        </p:txBody>
      </p:sp>
      <p:sp>
        <p:nvSpPr>
          <p:cNvPr id="64515" name="Rectangle 5"/>
          <p:cNvSpPr>
            <a:spLocks noChangeArrowheads="1"/>
          </p:cNvSpPr>
          <p:nvPr/>
        </p:nvSpPr>
        <p:spPr bwMode="auto">
          <a:xfrm rot="10800000">
            <a:off x="684213" y="1628775"/>
            <a:ext cx="3527425" cy="720725"/>
          </a:xfrm>
          <a:prstGeom prst="rect">
            <a:avLst/>
          </a:prstGeom>
          <a:solidFill>
            <a:srgbClr val="38C8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Ctr="1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Электронная почта Комитета финансов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 Администрации </a:t>
            </a:r>
            <a:r>
              <a:rPr lang="ru-RU" altLang="ru-RU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Шимского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муниципального района</a:t>
            </a:r>
          </a:p>
        </p:txBody>
      </p:sp>
      <p:sp>
        <p:nvSpPr>
          <p:cNvPr id="45060" name="Oval 6"/>
          <p:cNvSpPr>
            <a:spLocks noChangeArrowheads="1"/>
          </p:cNvSpPr>
          <p:nvPr/>
        </p:nvSpPr>
        <p:spPr bwMode="auto">
          <a:xfrm>
            <a:off x="4932362" y="1557338"/>
            <a:ext cx="3240087" cy="792162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dirty="0"/>
              <a:t>komfinshimsk@mail.ru</a:t>
            </a:r>
            <a:endParaRPr lang="ru-RU" alt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4517" name="Line 7"/>
          <p:cNvSpPr>
            <a:spLocks noChangeShapeType="1"/>
          </p:cNvSpPr>
          <p:nvPr/>
        </p:nvSpPr>
        <p:spPr bwMode="auto">
          <a:xfrm>
            <a:off x="4356100" y="19891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18" name="Rectangle 8"/>
          <p:cNvSpPr>
            <a:spLocks noChangeArrowheads="1"/>
          </p:cNvSpPr>
          <p:nvPr/>
        </p:nvSpPr>
        <p:spPr bwMode="auto">
          <a:xfrm>
            <a:off x="684213" y="2565400"/>
            <a:ext cx="3527425" cy="719138"/>
          </a:xfrm>
          <a:prstGeom prst="rect">
            <a:avLst/>
          </a:prstGeom>
          <a:solidFill>
            <a:srgbClr val="38C8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Электронная почта Администрации </a:t>
            </a:r>
            <a:endParaRPr lang="en-US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Шимского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 муниципального района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5063" name="Oval 9"/>
          <p:cNvSpPr>
            <a:spLocks noChangeArrowheads="1"/>
          </p:cNvSpPr>
          <p:nvPr/>
        </p:nvSpPr>
        <p:spPr bwMode="auto">
          <a:xfrm>
            <a:off x="4932363" y="2528888"/>
            <a:ext cx="3240087" cy="863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dirty="0">
                <a:solidFill>
                  <a:srgbClr val="333333"/>
                </a:solidFill>
                <a:latin typeface="Arial"/>
              </a:rPr>
              <a:t>upravlenie.shimsk@mail.ru</a:t>
            </a:r>
            <a:endParaRPr lang="ru-RU" altLang="ru-RU" u="sng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4520" name="Line 10"/>
          <p:cNvSpPr>
            <a:spLocks noChangeShapeType="1"/>
          </p:cNvSpPr>
          <p:nvPr/>
        </p:nvSpPr>
        <p:spPr bwMode="auto">
          <a:xfrm>
            <a:off x="4356100" y="292417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21" name="Rectangle 11"/>
          <p:cNvSpPr>
            <a:spLocks noChangeArrowheads="1"/>
          </p:cNvSpPr>
          <p:nvPr/>
        </p:nvSpPr>
        <p:spPr bwMode="auto">
          <a:xfrm>
            <a:off x="684213" y="3573463"/>
            <a:ext cx="3527425" cy="576262"/>
          </a:xfrm>
          <a:prstGeom prst="rect">
            <a:avLst/>
          </a:prstGeom>
          <a:solidFill>
            <a:srgbClr val="38C8A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Официальный сайт  Администрации </a:t>
            </a:r>
            <a:endParaRPr lang="en-US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Шимского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 муниципального района</a:t>
            </a:r>
          </a:p>
        </p:txBody>
      </p:sp>
      <p:sp>
        <p:nvSpPr>
          <p:cNvPr id="45066" name="Oval 12"/>
          <p:cNvSpPr>
            <a:spLocks noChangeArrowheads="1"/>
          </p:cNvSpPr>
          <p:nvPr/>
        </p:nvSpPr>
        <p:spPr bwMode="auto">
          <a:xfrm>
            <a:off x="5040313" y="3502025"/>
            <a:ext cx="3276600" cy="792163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http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://</a:t>
            </a:r>
            <a:r>
              <a:rPr lang="ru-RU" alt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шимский.рф</a:t>
            </a:r>
            <a:r>
              <a:rPr lang="en-US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/</a:t>
            </a:r>
            <a:endParaRPr lang="ru-RU" alt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4523" name="Line 13"/>
          <p:cNvSpPr>
            <a:spLocks noChangeShapeType="1"/>
          </p:cNvSpPr>
          <p:nvPr/>
        </p:nvSpPr>
        <p:spPr bwMode="auto">
          <a:xfrm>
            <a:off x="4356100" y="38608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24" name="Rectangle 14"/>
          <p:cNvSpPr>
            <a:spLocks noChangeArrowheads="1"/>
          </p:cNvSpPr>
          <p:nvPr/>
        </p:nvSpPr>
        <p:spPr bwMode="auto">
          <a:xfrm>
            <a:off x="684213" y="4797425"/>
            <a:ext cx="3527425" cy="792163"/>
          </a:xfrm>
          <a:prstGeom prst="rect">
            <a:avLst/>
          </a:prstGeom>
          <a:solidFill>
            <a:srgbClr val="38C8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t>Единый портал бюджетной системы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t>≪Электронный бюджет≫</a:t>
            </a:r>
          </a:p>
        </p:txBody>
      </p:sp>
      <p:sp>
        <p:nvSpPr>
          <p:cNvPr id="45069" name="Oval 15"/>
          <p:cNvSpPr>
            <a:spLocks noChangeArrowheads="1"/>
          </p:cNvSpPr>
          <p:nvPr/>
        </p:nvSpPr>
        <p:spPr bwMode="auto">
          <a:xfrm>
            <a:off x="5076825" y="4724400"/>
            <a:ext cx="3240088" cy="7921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www.bus.gov.ru</a:t>
            </a:r>
          </a:p>
        </p:txBody>
      </p:sp>
      <p:sp>
        <p:nvSpPr>
          <p:cNvPr id="64526" name="Line 16"/>
          <p:cNvSpPr>
            <a:spLocks noChangeShapeType="1"/>
          </p:cNvSpPr>
          <p:nvPr/>
        </p:nvSpPr>
        <p:spPr bwMode="auto">
          <a:xfrm>
            <a:off x="4284663" y="5157788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Стрелка вправо 1"/>
          <p:cNvSpPr/>
          <p:nvPr/>
        </p:nvSpPr>
        <p:spPr>
          <a:xfrm>
            <a:off x="4211638" y="1905000"/>
            <a:ext cx="72072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4211638" y="2852738"/>
            <a:ext cx="720725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211638" y="3789363"/>
            <a:ext cx="774700" cy="273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4211638" y="5072063"/>
            <a:ext cx="847725" cy="301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http://izmaylowo.vaonews.ru/wp-content/uploads/2016/03/%D0%A4%D0%BE%D1%82%D0%BE-%D1%81-%D1%81%D0%B0%D0%B9%D1%82%D0%B0-rbesson.pnzreg.ru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1341438"/>
            <a:ext cx="48339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Box 3"/>
          <p:cNvSpPr txBox="1">
            <a:spLocks noChangeArrowheads="1"/>
          </p:cNvSpPr>
          <p:nvPr/>
        </p:nvSpPr>
        <p:spPr bwMode="auto">
          <a:xfrm>
            <a:off x="251520" y="1412875"/>
            <a:ext cx="413067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17 часов 00 минут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здании Администрации района будут проводиться публичные слушания по проекту решения Думы </a:t>
            </a:r>
            <a:r>
              <a:rPr lang="ru-RU" alt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«Об исполнении бюджета муниципального района за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год».</a:t>
            </a:r>
          </a:p>
          <a:p>
            <a:pPr algn="just">
              <a:spcBef>
                <a:spcPct val="0"/>
              </a:spcBef>
              <a:buClrTx/>
              <a:buFont typeface="Wingdings 3" panose="05040102010807070707" pitchFamily="18" charset="2"/>
              <a:buNone/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назначены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alt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06.04.2021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308.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 3" panose="05040102010807070707" pitchFamily="18" charset="2"/>
              <a:buNone/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0" name="TextBox 4"/>
          <p:cNvSpPr txBox="1">
            <a:spLocks noChangeArrowheads="1"/>
          </p:cNvSpPr>
          <p:nvPr/>
        </p:nvSpPr>
        <p:spPr bwMode="auto">
          <a:xfrm>
            <a:off x="1619250" y="333375"/>
            <a:ext cx="6624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 по исполнению бюджета муниципального района за 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60000"/>
              <a:lumOff val="40000"/>
            </a:schemeClr>
          </a:solidFill>
          <a:extLst/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sz="5400" dirty="0">
              <a:solidFill>
                <a:schemeClr val="accent2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5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288" y="404813"/>
            <a:ext cx="83518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Комитет финансов Администрации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Шимского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муниципального района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1785938"/>
            <a:ext cx="7127875" cy="4524315"/>
          </a:xfrm>
          <a:prstGeom prst="rect">
            <a:avLst/>
          </a:prstGeom>
          <a:gradFill flip="none" rotWithShape="1">
            <a:gsLst>
              <a:gs pos="16200">
                <a:srgbClr val="EAFF96"/>
              </a:gs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Адрес: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Новгородская область,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Шимск, ул. Новгородская, д. 21</a:t>
            </a:r>
          </a:p>
          <a:p>
            <a:pPr>
              <a:lnSpc>
                <a:spcPct val="150000"/>
              </a:lnSpc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Телефон/факс:          8(816)56-54857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8(816)56-54633</a:t>
            </a:r>
          </a:p>
          <a:p>
            <a:pPr>
              <a:lnSpc>
                <a:spcPct val="150000"/>
              </a:lnSpc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   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komfinshimsk@mail.ru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222250"/>
            <a:ext cx="7850187" cy="17160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Доходы, формирующие муниципальный дорожный фонд  (тыс.руб.)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728265"/>
              </p:ext>
            </p:extLst>
          </p:nvPr>
        </p:nvGraphicFramePr>
        <p:xfrm>
          <a:off x="4932363" y="5353050"/>
          <a:ext cx="33115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8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36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395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ru-RU" alt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ru-RU" alt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alt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44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8 933,73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944,94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11188" y="1628775"/>
            <a:ext cx="3600450" cy="1295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dirty="0"/>
              <a:t>Акцизы на нефтепродукты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59338" y="1628775"/>
            <a:ext cx="3384550" cy="12954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/>
              <a:t>Поступление в виде </a:t>
            </a:r>
          </a:p>
          <a:p>
            <a:pPr eaLnBrk="1" hangingPunct="1">
              <a:defRPr/>
            </a:pPr>
            <a:r>
              <a:rPr lang="ru-RU" altLang="ru-RU" sz="1600" b="1" dirty="0"/>
              <a:t>субсидий, субвенций из</a:t>
            </a:r>
          </a:p>
          <a:p>
            <a:pPr eaLnBrk="1" hangingPunct="1">
              <a:defRPr/>
            </a:pPr>
            <a:r>
              <a:rPr lang="ru-RU" altLang="ru-RU" sz="1600" b="1" dirty="0"/>
              <a:t> бюджетов бюджетной </a:t>
            </a:r>
          </a:p>
          <a:p>
            <a:pPr eaLnBrk="1" hangingPunct="1">
              <a:defRPr/>
            </a:pPr>
            <a:r>
              <a:rPr lang="ru-RU" altLang="ru-RU" sz="1600" b="1" dirty="0"/>
              <a:t>системы Российской</a:t>
            </a:r>
          </a:p>
          <a:p>
            <a:pPr eaLnBrk="1" hangingPunct="1">
              <a:defRPr/>
            </a:pPr>
            <a:r>
              <a:rPr lang="ru-RU" altLang="ru-RU" sz="1600" b="1" dirty="0"/>
              <a:t> Федерации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84213" y="3429000"/>
            <a:ext cx="3527425" cy="1728788"/>
          </a:xfrm>
          <a:prstGeom prst="rect">
            <a:avLst/>
          </a:prstGeom>
          <a:solidFill>
            <a:srgbClr val="38C8A2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Государственная пошлина за выдачу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уполномоченным органом местного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самоуправления специального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разрешения на движение по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автомобильным дорогам транспортных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 средств, осуществляющих перевозки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опасных, тяжеловесных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и (или) крупногабаритных грузов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932363" y="3500438"/>
            <a:ext cx="3384550" cy="1657350"/>
          </a:xfrm>
          <a:prstGeom prst="rect">
            <a:avLst/>
          </a:prstGeom>
          <a:solidFill>
            <a:srgbClr val="029075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Плата в счет возмещения вреда,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причиненного автомобильным дорогам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общего пользования местного значения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транспортными средствами,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осуществляющими перевозки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тяжеловесных и (или) крупногабаритных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грузов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3635375" y="2349500"/>
            <a:ext cx="1728788" cy="1511300"/>
          </a:xfrm>
          <a:prstGeom prst="ellipse">
            <a:avLst/>
          </a:prstGeom>
          <a:solidFill>
            <a:srgbClr val="CC99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Решение Думы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err="1">
                <a:solidFill>
                  <a:schemeClr val="tx1"/>
                </a:solidFill>
                <a:latin typeface="Arial" panose="020B0604020202020204" pitchFamily="34" charset="0"/>
              </a:rPr>
              <a:t>Шимского</a:t>
            </a:r>
            <a:endParaRPr lang="ru-RU" altLang="ru-RU" sz="12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 муниципального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района от </a:t>
            </a: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18.12.2019</a:t>
            </a:r>
            <a:endParaRPr lang="ru-RU" altLang="ru-RU" sz="12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 № </a:t>
            </a: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275</a:t>
            </a:r>
            <a:endParaRPr lang="ru-RU" altLang="ru-RU" sz="12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756444" y="5796380"/>
            <a:ext cx="3382962" cy="36036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Arial" panose="020B0604020202020204" pitchFamily="34" charset="0"/>
              </a:rPr>
              <a:t>Муниципальный дорожный фонд</a:t>
            </a:r>
          </a:p>
        </p:txBody>
      </p:sp>
      <p:sp>
        <p:nvSpPr>
          <p:cNvPr id="25632" name="Line 11"/>
          <p:cNvSpPr>
            <a:spLocks noChangeShapeType="1"/>
          </p:cNvSpPr>
          <p:nvPr/>
        </p:nvSpPr>
        <p:spPr bwMode="auto">
          <a:xfrm>
            <a:off x="4284663" y="5976938"/>
            <a:ext cx="431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492375"/>
          </a:xfrm>
          <a:solidFill>
            <a:srgbClr val="9999FF"/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20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Межбюджетные трансферты – основной вид</a:t>
            </a:r>
            <a:br>
              <a:rPr lang="ru-RU" altLang="ru-RU" sz="2000" b="1" i="1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altLang="ru-RU" sz="20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безвозмездных перечислений</a:t>
            </a:r>
            <a:br>
              <a:rPr lang="ru-RU" altLang="ru-RU" sz="2000" b="1" i="1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altLang="ru-RU" sz="20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Межбюджетные трансферты – это денежные средства, перечисляемые из одного бюджета бюджетной системы Российской Федерации другому</a:t>
            </a:r>
            <a:r>
              <a:rPr lang="ru-RU" altLang="ru-RU" sz="16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altLang="ru-RU" sz="16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</a:br>
            <a:endParaRPr lang="ru-RU" altLang="ru-RU" sz="1600" b="1" i="1" dirty="0">
              <a:solidFill>
                <a:schemeClr val="bg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229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2060575"/>
            <a:ext cx="4284663" cy="4797425"/>
          </a:xfrm>
          <a:solidFill>
            <a:schemeClr val="tx2">
              <a:lumMod val="50000"/>
            </a:schemeClr>
          </a:solidFill>
        </p:spPr>
        <p:txBody>
          <a:bodyPr rtlCol="0"/>
          <a:lstStyle/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межбюджетных трансфертов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Дотации (от лат. «</a:t>
            </a:r>
            <a:r>
              <a:rPr lang="ru-RU" alt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Dotatio</a:t>
            </a: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дар, пожертвование)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Субвенции (от лат. «</a:t>
            </a:r>
            <a:r>
              <a:rPr lang="ru-RU" alt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Subvenire</a:t>
            </a: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-приходить на помощь)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 (от лат. «</a:t>
            </a:r>
            <a:r>
              <a:rPr lang="ru-RU" alt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Subsidium</a:t>
            </a: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-поддержка)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284663" y="2060575"/>
            <a:ext cx="4859337" cy="4797425"/>
          </a:xfrm>
          <a:solidFill>
            <a:schemeClr val="tx2">
              <a:lumMod val="50000"/>
            </a:schemeClr>
          </a:solidFill>
        </p:spPr>
        <p:txBody>
          <a:bodyPr rtlCol="0"/>
          <a:lstStyle/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Предоставляются без определения конкретной цели их использования</a:t>
            </a: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Предоставляются на финансирование ≪переданных≫ другим публично-правовым образованиям полномочий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Предоставляются на условиях долевого </a:t>
            </a:r>
            <a:r>
              <a:rPr lang="ru-RU" alt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софинансирования</a:t>
            </a: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расходов других бюджетов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523875"/>
            <a:ext cx="9144000" cy="63341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b="1" i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Расходы бюджета </a:t>
            </a:r>
            <a:r>
              <a:rPr lang="ru-RU" altLang="ru-R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    источниками финансирования дефицита бюджета.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b="1" i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Формирование расходов </a:t>
            </a:r>
            <a:r>
              <a:rPr lang="ru-RU" altLang="ru-R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осуществляется в соответствии с расходными обязательствами, обусловленными     установленным законодательством разграничением полномочий, исполнение которых должно происходить в     очередном финансовом году за счет средств соответствующих бюджетов.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b="1" i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Принципы формирования расходов бюджета</a:t>
            </a:r>
            <a:r>
              <a:rPr lang="ru-RU" altLang="ru-RU" sz="2800" b="1" i="1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• по разделам;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• по ведомствам;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• по муниципальным программам </a:t>
            </a:r>
            <a:r>
              <a:rPr lang="ru-RU" altLang="ru-RU" sz="2800" dirty="0" err="1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 муниципального района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72575" cy="5238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i="1" dirty="0">
                <a:solidFill>
                  <a:schemeClr val="tx2">
                    <a:lumMod val="10000"/>
                  </a:schemeClr>
                </a:solidFill>
              </a:rPr>
              <a:t>Расходы бюджета</a:t>
            </a:r>
          </a:p>
        </p:txBody>
      </p:sp>
      <p:pic>
        <p:nvPicPr>
          <p:cNvPr id="27652" name="Picture 2" descr="D:\Documents and Settings\Admin\Рабочий стол\Новая папка\141096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068638"/>
            <a:ext cx="1979612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</a:spPr>
      <a:bodyPr vert="vert270">
        <a:spAutoFit/>
      </a:bodyPr>
      <a:lstStyle>
        <a:defPPr>
          <a:defRPr sz="20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исполнение бюджета для граждан за 2016 год111111111111.potx" id="{5233E5AE-23B4-4BD4-ADB5-5B69624B56C8}" vid="{8278E666-4FDC-4F89-B5CD-B4FD33BAADE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исполнение бюджета для граждан за 2016 год111111111111</Template>
  <TotalTime>5590</TotalTime>
  <Words>7636</Words>
  <Application>Microsoft Office PowerPoint</Application>
  <PresentationFormat>Экран (4:3)</PresentationFormat>
  <Paragraphs>1918</Paragraphs>
  <Slides>64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6" baseType="lpstr">
      <vt:lpstr>Легкий дым</vt:lpstr>
      <vt:lpstr>Лист</vt:lpstr>
      <vt:lpstr>Презентация PowerPoint</vt:lpstr>
      <vt:lpstr>Презентация PowerPoint</vt:lpstr>
      <vt:lpstr> Что такое «Бюджет для граждан»?</vt:lpstr>
      <vt:lpstr>Что такое бюджет? Какие бывают бюджеты?</vt:lpstr>
      <vt:lpstr>Доходы бюджета   Доходы бюджета – это безвозмездные и безвозвратные поступления денежных средств в бюджет.</vt:lpstr>
      <vt:lpstr>Федеральные, региональные и местные налоги</vt:lpstr>
      <vt:lpstr>Доходы, формирующие муниципальный дорожный фонд  (тыс.руб.)</vt:lpstr>
      <vt:lpstr> Межбюджетные трансферты – основной вид безвозмездных перечислений Межбюджетные трансферты – это денежные средства, перечисляемые из одного бюджета бюджетной системы Российской Федерации другому </vt:lpstr>
      <vt:lpstr>Презентация PowerPoint</vt:lpstr>
      <vt:lpstr>Дефицит и профицит  Доходы – Расходы = Дефицит (Профицит)</vt:lpstr>
      <vt:lpstr>Разделы классификации расходов бюджетов</vt:lpstr>
      <vt:lpstr>Презентация PowerPoint</vt:lpstr>
      <vt:lpstr>Основные параметры исполнения бюджета  Шимского  муниципального района за 2020 год                                                                                                           (в тыс. руб.)</vt:lpstr>
      <vt:lpstr> Основные показатели исполнения бюджета муниципального района по годам, тыс. руб.</vt:lpstr>
      <vt:lpstr>Исполнение доходной части бюджета муниципального района за 2020 год</vt:lpstr>
      <vt:lpstr>Структура доходов бюджета муниципального района за 2020 год   (тыс. руб.)</vt:lpstr>
      <vt:lpstr>Динамика доходов бюджета муниципального района</vt:lpstr>
      <vt:lpstr>Структура безвозмездных поступлений в бюджет муниципального района за 2020 год (в тыс. руб.)</vt:lpstr>
      <vt:lpstr>ИСПОЛНЕНИЕ РАСХОДНОЙ ЧАСТИ БЮДЖЕТА ШИМСКОГО МУНИЦИПАЛЬНОГО РАЙОНА ПО РАЗДЕЛАМ, ПОДРАЗДЕЛАМ ЗА 2020  ГОД  </vt:lpstr>
      <vt:lpstr>Основные направления расходов бюджета муниципального района за 2020 год</vt:lpstr>
      <vt:lpstr>Динамика расходов муниципального бюджета  в 2020 году</vt:lpstr>
      <vt:lpstr>Общественно-значимые объекты, финансируемые в 2020году из бюджета муниципального района  </vt:lpstr>
      <vt:lpstr>Сведения о фактических расходах на реализацию муниципальных программ за 2020 год                (в руб.)</vt:lpstr>
      <vt:lpstr>Презентация PowerPoint</vt:lpstr>
      <vt:lpstr>«Управление муниципальными финансами Шимского муниципального района»</vt:lpstr>
      <vt:lpstr>«Управление муниципальными финансами Шимского муниципального района»</vt:lpstr>
      <vt:lpstr> </vt:lpstr>
      <vt:lpstr>«Развитие системы управления имуществом в Шимском муниципальном районе» </vt:lpstr>
      <vt:lpstr> </vt:lpstr>
      <vt:lpstr> </vt:lpstr>
      <vt:lpstr> </vt:lpstr>
      <vt:lpstr> </vt:lpstr>
      <vt:lpstr> </vt:lpstr>
      <vt:lpstr> </vt:lpstr>
      <vt:lpstr>«Развитие культуры и туризма Шимского муниципального района» </vt:lpstr>
      <vt:lpstr>«Развитие культуры и туризма Шимского муниципального района» </vt:lpstr>
      <vt:lpstr>«Улучшение жилищных условий граждан и повышение качества жилищно-коммунальных услуг в Шимском муниципального района»</vt:lpstr>
      <vt:lpstr>«Капитальный ремонт муниципального жилищного фонда Шимского муниципального района»</vt:lpstr>
      <vt:lpstr>«Охрана окружающей среды и экологической безопасности Шимского муниципального района» показатели эффективности</vt:lpstr>
      <vt:lpstr>Энергосбережение и повышение энергетической эффективности в Шимском муниципальном районе </vt:lpstr>
      <vt:lpstr>Энергосбережение и повышение энергетической эффективности в Шимском муниципальном районе</vt:lpstr>
      <vt:lpstr> </vt:lpstr>
      <vt:lpstr> </vt:lpstr>
      <vt:lpstr> </vt:lpstr>
      <vt:lpstr>Исполнение бюджета муниципального района по разделу «Общегосударственные вопросы» за 2020 год</vt:lpstr>
      <vt:lpstr>Презентация PowerPoint</vt:lpstr>
      <vt:lpstr>Расходы из бюджета муниципального района по разделу «Национальная экономика» за 2020 год</vt:lpstr>
      <vt:lpstr>Презентация PowerPoint</vt:lpstr>
      <vt:lpstr>Расходы из бюджета муниципального района по разделу «Образование»</vt:lpstr>
      <vt:lpstr>Презентация PowerPoint</vt:lpstr>
      <vt:lpstr>Презентация PowerPoint</vt:lpstr>
      <vt:lpstr>Расходы в расчете на душу населения в 2020 году </vt:lpstr>
      <vt:lpstr>Динамика расходов бюджета муниципального района общегосударственные вопросы за 2020 год </vt:lpstr>
      <vt:lpstr>Динамика расходов бюджета муниципального района  на национальную экономику за 2020 год </vt:lpstr>
      <vt:lpstr>Динамика расходов бюджета муниципального района  на жилищно-коммунальное хозяйство за 2020 год </vt:lpstr>
      <vt:lpstr> Динамика расходов на образование за 2020 год </vt:lpstr>
      <vt:lpstr>Динамика расходов на культуру, кинематографию за 2020 год</vt:lpstr>
      <vt:lpstr>Динамика расходов бюджета муниципального района на социальную политику за 2020 год</vt:lpstr>
      <vt:lpstr>Динамика расходов бюджета муниципального района  на физическую культуру и спорт за 2020 год </vt:lpstr>
      <vt:lpstr>Дефицит(-)/Профицит бюджета муниципального района за 2020 год</vt:lpstr>
      <vt:lpstr>Муниципальный долг  Шимского муниципального района  </vt:lpstr>
      <vt:lpstr>Открытые информационные ресурсы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Герасимова Ирина Сергеевна</dc:creator>
  <cp:lastModifiedBy>User</cp:lastModifiedBy>
  <cp:revision>405</cp:revision>
  <cp:lastPrinted>2021-04-29T07:57:49Z</cp:lastPrinted>
  <dcterms:created xsi:type="dcterms:W3CDTF">2017-04-07T08:11:03Z</dcterms:created>
  <dcterms:modified xsi:type="dcterms:W3CDTF">2021-04-30T10:48:44Z</dcterms:modified>
</cp:coreProperties>
</file>