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315" r:id="rId13"/>
    <p:sldId id="270" r:id="rId14"/>
    <p:sldId id="316" r:id="rId15"/>
    <p:sldId id="317" r:id="rId16"/>
    <p:sldId id="310" r:id="rId17"/>
    <p:sldId id="318" r:id="rId18"/>
    <p:sldId id="288" r:id="rId19"/>
    <p:sldId id="269" r:id="rId20"/>
    <p:sldId id="286" r:id="rId21"/>
    <p:sldId id="276" r:id="rId22"/>
    <p:sldId id="319" r:id="rId23"/>
    <p:sldId id="311" r:id="rId24"/>
    <p:sldId id="312" r:id="rId25"/>
    <p:sldId id="313" r:id="rId26"/>
    <p:sldId id="324" r:id="rId27"/>
    <p:sldId id="325" r:id="rId28"/>
    <p:sldId id="330" r:id="rId29"/>
    <p:sldId id="331" r:id="rId30"/>
    <p:sldId id="332" r:id="rId31"/>
    <p:sldId id="333" r:id="rId32"/>
    <p:sldId id="335" r:id="rId33"/>
    <p:sldId id="336" r:id="rId34"/>
    <p:sldId id="337" r:id="rId35"/>
    <p:sldId id="338" r:id="rId36"/>
    <p:sldId id="343" r:id="rId37"/>
    <p:sldId id="344" r:id="rId38"/>
    <p:sldId id="358" r:id="rId39"/>
    <p:sldId id="359" r:id="rId40"/>
    <p:sldId id="291" r:id="rId41"/>
    <p:sldId id="292" r:id="rId42"/>
    <p:sldId id="301" r:id="rId43"/>
    <p:sldId id="298" r:id="rId44"/>
    <p:sldId id="293" r:id="rId45"/>
    <p:sldId id="294" r:id="rId46"/>
    <p:sldId id="302" r:id="rId47"/>
    <p:sldId id="307" r:id="rId48"/>
    <p:sldId id="305" r:id="rId49"/>
    <p:sldId id="278" r:id="rId50"/>
    <p:sldId id="303" r:id="rId51"/>
    <p:sldId id="304" r:id="rId52"/>
    <p:sldId id="277" r:id="rId53"/>
    <p:sldId id="306" r:id="rId54"/>
    <p:sldId id="282" r:id="rId55"/>
    <p:sldId id="321" r:id="rId56"/>
    <p:sldId id="284" r:id="rId57"/>
    <p:sldId id="309" r:id="rId58"/>
    <p:sldId id="285" r:id="rId5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66FF"/>
    <a:srgbClr val="003399"/>
    <a:srgbClr val="00FFFF"/>
    <a:srgbClr val="CCFF33"/>
    <a:srgbClr val="38C8A2"/>
    <a:srgbClr val="9999FF"/>
    <a:srgbClr val="02907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9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157E-2"/>
          <c:y val="2.133147615277697E-2"/>
          <c:w val="0.93247900262467298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245367</c:v>
                </c:pt>
                <c:pt idx="1">
                  <c:v>290599</c:v>
                </c:pt>
                <c:pt idx="2">
                  <c:v>318446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28B-47AC-8002-A8178F649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246297</c:v>
                </c:pt>
                <c:pt idx="1">
                  <c:v>286411.40000000002</c:v>
                </c:pt>
                <c:pt idx="2">
                  <c:v>324217.59999999998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528B-47AC-8002-A8178F649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929</c:v>
                </c:pt>
                <c:pt idx="2">
                  <c:v>5771.6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528B-47AC-8002-A8178F649E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4187.5999999999767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8B-47AC-8002-A8178F64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125128064"/>
        <c:axId val="125138048"/>
        <c:axId val="0"/>
      </c:bar3DChart>
      <c:catAx>
        <c:axId val="1251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38048"/>
        <c:crossesAt val="0"/>
        <c:auto val="1"/>
        <c:lblAlgn val="ctr"/>
        <c:lblOffset val="100"/>
        <c:noMultiLvlLbl val="0"/>
      </c:catAx>
      <c:valAx>
        <c:axId val="125138048"/>
        <c:scaling>
          <c:orientation val="minMax"/>
          <c:max val="350000"/>
          <c:min val="-7000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28064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44"/>
          <c:y val="0.90661472194024451"/>
          <c:w val="0.89788879331260063"/>
          <c:h val="9.338527805975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9"/>
          <c:y val="2.6474749796300209E-2"/>
          <c:w val="0.88520527084196099"/>
          <c:h val="0.6673534389839536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E0-4788-AE82-6A02A93AA7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55707561694438E-3"/>
                  <c:y val="0.33747479366872296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893458848370246E-4"/>
                  <c:y val="0.172622319956019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21440197069321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Sheet1!$A$1:$C$1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Sheet1!$A$2:$C$2</c:f>
              <c:numCache>
                <c:formatCode>0.0</c:formatCode>
                <c:ptCount val="3"/>
                <c:pt idx="0">
                  <c:v>127814.5</c:v>
                </c:pt>
                <c:pt idx="1">
                  <c:v>134658</c:v>
                </c:pt>
                <c:pt idx="2">
                  <c:v>127814.5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8641792"/>
        <c:axId val="248643584"/>
        <c:axId val="0"/>
      </c:bar3DChart>
      <c:catAx>
        <c:axId val="24864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8643584"/>
        <c:crosses val="autoZero"/>
        <c:auto val="1"/>
        <c:lblAlgn val="ctr"/>
        <c:lblOffset val="100"/>
        <c:noMultiLvlLbl val="1"/>
      </c:catAx>
      <c:valAx>
        <c:axId val="248643584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96"/>
            </c:manualLayout>
          </c:layout>
          <c:overlay val="0"/>
          <c:spPr>
            <a:noFill/>
            <a:ln w="2853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solidFill>
            <a:srgbClr val="00B0F0"/>
          </a:solidFill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8641792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  <a:ln w="28530">
          <a:solidFill>
            <a:srgbClr val="0070C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Sheet1!$A$1:$C$1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Sheet1!$A$2:$C$2</c:f>
              <c:numCache>
                <c:formatCode>0.0</c:formatCode>
                <c:ptCount val="3"/>
                <c:pt idx="0">
                  <c:v>32191.7</c:v>
                </c:pt>
                <c:pt idx="1">
                  <c:v>31473.5</c:v>
                </c:pt>
                <c:pt idx="2">
                  <c:v>41636.699999999997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248806400"/>
        <c:axId val="248812288"/>
        <c:axId val="249595648"/>
      </c:bar3DChart>
      <c:catAx>
        <c:axId val="2488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8812288"/>
        <c:crosses val="autoZero"/>
        <c:auto val="1"/>
        <c:lblAlgn val="ctr"/>
        <c:lblOffset val="100"/>
        <c:noMultiLvlLbl val="1"/>
      </c:catAx>
      <c:valAx>
        <c:axId val="248812288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minorGridlines/>
        <c:numFmt formatCode="0.0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8806400"/>
        <c:crosses val="autoZero"/>
        <c:crossBetween val="between"/>
      </c:valAx>
      <c:serAx>
        <c:axId val="249595648"/>
        <c:scaling>
          <c:orientation val="minMax"/>
        </c:scaling>
        <c:delete val="1"/>
        <c:axPos val="b"/>
        <c:majorTickMark val="out"/>
        <c:minorTickMark val="none"/>
        <c:tickLblPos val="none"/>
        <c:crossAx val="248812288"/>
        <c:crosses val="autoZero"/>
      </c:serAx>
      <c:spPr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16029.4</c:v>
                </c:pt>
                <c:pt idx="1">
                  <c:v>15086.4</c:v>
                </c:pt>
                <c:pt idx="2">
                  <c:v>13804.3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9404800"/>
        <c:axId val="249414784"/>
        <c:axId val="249393600"/>
      </c:bar3DChart>
      <c:catAx>
        <c:axId val="2494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414784"/>
        <c:crosses val="autoZero"/>
        <c:auto val="1"/>
        <c:lblAlgn val="ctr"/>
        <c:lblOffset val="100"/>
        <c:noMultiLvlLbl val="1"/>
      </c:catAx>
      <c:valAx>
        <c:axId val="249414784"/>
        <c:scaling>
          <c:orientation val="minMax"/>
          <c:min val="500"/>
        </c:scaling>
        <c:delete val="1"/>
        <c:axPos val="l"/>
        <c:numFmt formatCode="0.0" sourceLinked="1"/>
        <c:majorTickMark val="out"/>
        <c:minorTickMark val="none"/>
        <c:tickLblPos val="nextTo"/>
        <c:crossAx val="249404800"/>
        <c:crosses val="autoZero"/>
        <c:crossBetween val="between"/>
      </c:valAx>
      <c:serAx>
        <c:axId val="249393600"/>
        <c:scaling>
          <c:orientation val="minMax"/>
        </c:scaling>
        <c:delete val="1"/>
        <c:axPos val="b"/>
        <c:majorTickMark val="out"/>
        <c:minorTickMark val="none"/>
        <c:tickLblPos val="none"/>
        <c:crossAx val="249414784"/>
        <c:crosses val="autoZero"/>
      </c:serAx>
      <c:spPr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8720829789618"/>
          <c:y val="4.2980059355759916E-2"/>
          <c:w val="0.8393127917021036"/>
          <c:h val="0.607455356142450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463.5</c:v>
                </c:pt>
                <c:pt idx="1">
                  <c:v>115.2</c:v>
                </c:pt>
                <c:pt idx="2">
                  <c:v>326.60000000000002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9454976"/>
        <c:axId val="249457664"/>
        <c:axId val="0"/>
      </c:bar3DChart>
      <c:catAx>
        <c:axId val="2494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49457664"/>
        <c:crosses val="autoZero"/>
        <c:auto val="1"/>
        <c:lblAlgn val="ctr"/>
        <c:lblOffset val="100"/>
        <c:noMultiLvlLbl val="1"/>
      </c:catAx>
      <c:valAx>
        <c:axId val="249457664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4945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666FF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2019год</c:v>
                </c:pt>
                <c:pt idx="1">
                  <c:v>2020</c:v>
                </c:pt>
                <c:pt idx="2">
                  <c:v>2021год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-929.5</c:v>
                </c:pt>
                <c:pt idx="1">
                  <c:v>9573.7999999999993</c:v>
                </c:pt>
                <c:pt idx="2">
                  <c:v>-5771.6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9488512"/>
        <c:axId val="248713216"/>
        <c:axId val="249395392"/>
      </c:bar3DChart>
      <c:catAx>
        <c:axId val="24948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8713216"/>
        <c:crosses val="autoZero"/>
        <c:auto val="1"/>
        <c:lblAlgn val="ctr"/>
        <c:lblOffset val="100"/>
        <c:noMultiLvlLbl val="1"/>
      </c:catAx>
      <c:valAx>
        <c:axId val="248713216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488512"/>
        <c:crosses val="autoZero"/>
        <c:crossBetween val="between"/>
      </c:valAx>
      <c:serAx>
        <c:axId val="249395392"/>
        <c:scaling>
          <c:orientation val="minMax"/>
        </c:scaling>
        <c:delete val="1"/>
        <c:axPos val="b"/>
        <c:majorTickMark val="out"/>
        <c:minorTickMark val="none"/>
        <c:tickLblPos val="none"/>
        <c:crossAx val="248713216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521E-2"/>
          <c:y val="0.10272988505747127"/>
          <c:w val="0.69815856551584898"/>
          <c:h val="0.8117816091954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3-49F1-AA93-7764A12E37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3-49F1-AA93-7764A12E374A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3-49F1-AA93-7764A12E374A}"/>
              </c:ext>
            </c:extLst>
          </c:dPt>
          <c:dLbls>
            <c:dLbl>
              <c:idx val="0"/>
              <c:layout>
                <c:manualLayout>
                  <c:x val="0.16317662884689169"/>
                  <c:y val="-0.21768078559145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112228,64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42376542263676"/>
                  <c:y val="1.41053489003534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4997,32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8134066503719307"/>
                  <c:y val="7.7248619784595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201220,06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068090046436635E-2"/>
                  <c:y val="5.0178749208073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83-49F1-AA93-7764A12E374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655019685039364"/>
                  <c:y val="-6.1171825504570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83-49F1-AA93-7764A12E37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112228.64</c:v>
                </c:pt>
                <c:pt idx="1">
                  <c:v>4997.32</c:v>
                </c:pt>
                <c:pt idx="2">
                  <c:v>201220.06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3-49F1-AA93-7764A12E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61"/>
          <c:y val="0.7537646826404778"/>
          <c:w val="0.25629899771300535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2019год</c:v>
                </c:pt>
                <c:pt idx="1">
                  <c:v>2020 год</c:v>
                </c:pt>
                <c:pt idx="2">
                  <c:v>2021год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8-4427-8415-CCD7A00AA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96759,8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2019год</c:v>
                </c:pt>
                <c:pt idx="1">
                  <c:v>2020 год</c:v>
                </c:pt>
                <c:pt idx="2">
                  <c:v>2021год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96759.8</c:v>
                </c:pt>
                <c:pt idx="1">
                  <c:v>106376.5</c:v>
                </c:pt>
                <c:pt idx="2">
                  <c:v>112228.64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8-4427-8415-CCD7A00AA6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139244,2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2019год</c:v>
                </c:pt>
                <c:pt idx="1">
                  <c:v>2020 год</c:v>
                </c:pt>
                <c:pt idx="2">
                  <c:v>2021год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General">
                  <c:v>139244.20000000001</c:v>
                </c:pt>
                <c:pt idx="1">
                  <c:v>160605.04</c:v>
                </c:pt>
                <c:pt idx="2" formatCode="General">
                  <c:v>201220.06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3663744"/>
        <c:axId val="133665536"/>
        <c:axId val="0"/>
      </c:bar3DChart>
      <c:catAx>
        <c:axId val="1336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3665536"/>
        <c:crosses val="autoZero"/>
        <c:auto val="1"/>
        <c:lblAlgn val="ctr"/>
        <c:lblOffset val="100"/>
        <c:noMultiLvlLbl val="0"/>
      </c:catAx>
      <c:valAx>
        <c:axId val="133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366374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58417.440000000002</c:v>
                </c:pt>
                <c:pt idx="1">
                  <c:v>121488</c:v>
                </c:pt>
                <c:pt idx="2">
                  <c:v>15969.81</c:v>
                </c:pt>
                <c:pt idx="3">
                  <c:v>5344.81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C-432E-8D9A-3C8020103C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layout/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83"/>
          <c:y val="0.25520264876175425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50-4E27-A868-F15250AE36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50-4E27-A868-F15250AE36C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50-4E27-A868-F15250AE36CB}"/>
              </c:ext>
            </c:extLst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50-4E27-A868-F15250AE36C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50-4E27-A868-F15250AE36C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50-4E27-A868-F15250AE36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50-4E27-A868-F15250AE36CB}"/>
              </c:ext>
            </c:extLst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50-4E27-A868-F15250AE36CB}"/>
              </c:ext>
            </c:extLst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50-4E27-A868-F15250AE36CB}"/>
              </c:ext>
            </c:extLst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50-4E27-A868-F15250AE36CB}"/>
              </c:ext>
            </c:extLst>
          </c:dPt>
          <c:dLbls>
            <c:dLbl>
              <c:idx val="1"/>
              <c:layout>
                <c:manualLayout>
                  <c:x val="5.1685148731408483E-2"/>
                  <c:y val="6.02988260405549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50-4E27-A868-F15250AE36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064359142607172E-2"/>
                  <c:y val="5.9186715854755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A50-4E27-A868-F15250AE36C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A50-4E27-A868-F15250AE36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Общегосударственные вопросы</c:v>
                </c:pt>
                <c:pt idx="7">
                  <c:v>Межбюджетные трансферты</c:v>
                </c:pt>
                <c:pt idx="8">
                  <c:v>Социальная политика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293.39999999999998</c:v>
                </c:pt>
                <c:pt idx="1">
                  <c:v>38427.01</c:v>
                </c:pt>
                <c:pt idx="2">
                  <c:v>109987.33</c:v>
                </c:pt>
                <c:pt idx="3">
                  <c:v>149319.1</c:v>
                </c:pt>
                <c:pt idx="4">
                  <c:v>41636.699999999997</c:v>
                </c:pt>
                <c:pt idx="5">
                  <c:v>326.60000000000002</c:v>
                </c:pt>
                <c:pt idx="6">
                  <c:v>54375.1</c:v>
                </c:pt>
                <c:pt idx="7">
                  <c:v>15027.9</c:v>
                </c:pt>
                <c:pt idx="8">
                  <c:v>13804.3</c:v>
                </c:pt>
                <c:pt idx="9">
                  <c:v>20.170000000000002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A50-4E27-A868-F15250AE3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4E-2"/>
          <c:y val="6.1218099737532811E-2"/>
          <c:w val="0.32646537809204712"/>
          <c:h val="0.87116027296588006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8"/>
          <c:y val="6.7890945123744439E-2"/>
          <c:w val="0.81386861313868708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42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7D-4995-849E-AE3D01C90E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7D-4995-849E-AE3D01C90E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3"/>
                <c:pt idx="0">
                  <c:v>246296.6</c:v>
                </c:pt>
                <c:pt idx="1">
                  <c:v>265371.17</c:v>
                </c:pt>
                <c:pt idx="2">
                  <c:v>324217.59999999998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7D-4995-849E-AE3D01C9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4845440"/>
        <c:axId val="144847232"/>
        <c:axId val="0"/>
      </c:bar3DChart>
      <c:catAx>
        <c:axId val="1448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4847232"/>
        <c:crosses val="autoZero"/>
        <c:auto val="1"/>
        <c:lblAlgn val="ctr"/>
        <c:lblOffset val="100"/>
        <c:noMultiLvlLbl val="0"/>
      </c:catAx>
      <c:valAx>
        <c:axId val="144847232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4845440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92E-2"/>
          <c:y val="1.9877669222078426E-2"/>
          <c:w val="0.90797376061232549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66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10214226015111E-3"/>
                  <c:y val="0.29710622345928611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49940614965107E-4"/>
                  <c:y val="0.42440901594282615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7920643997735E-3"/>
                  <c:y val="0.13212944726054368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6C-46E4-9B5F-7868ABE155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3"/>
                <c:pt idx="0">
                  <c:v>47630</c:v>
                </c:pt>
                <c:pt idx="1">
                  <c:v>52523.8</c:v>
                </c:pt>
                <c:pt idx="2">
                  <c:v>54375.1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6C-46E4-9B5F-7868ABE1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183232"/>
        <c:axId val="249185024"/>
        <c:axId val="236613120"/>
      </c:bar3DChart>
      <c:catAx>
        <c:axId val="2491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185024"/>
        <c:crosses val="autoZero"/>
        <c:auto val="1"/>
        <c:lblAlgn val="ctr"/>
        <c:lblOffset val="100"/>
        <c:noMultiLvlLbl val="1"/>
      </c:catAx>
      <c:valAx>
        <c:axId val="249185024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292E-2"/>
              <c:y val="0.16739370511140816"/>
            </c:manualLayout>
          </c:layout>
          <c:overlay val="0"/>
          <c:spPr>
            <a:noFill/>
            <a:ln w="285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183232"/>
        <c:crosses val="autoZero"/>
        <c:crossBetween val="between"/>
      </c:valAx>
      <c:serAx>
        <c:axId val="236613120"/>
        <c:scaling>
          <c:orientation val="minMax"/>
        </c:scaling>
        <c:delete val="1"/>
        <c:axPos val="b"/>
        <c:majorTickMark val="out"/>
        <c:minorTickMark val="none"/>
        <c:tickLblPos val="none"/>
        <c:crossAx val="249185024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4940.3999999999996</c:v>
                </c:pt>
                <c:pt idx="1">
                  <c:v>4940.3</c:v>
                </c:pt>
                <c:pt idx="2">
                  <c:v>38427.01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9561856"/>
        <c:axId val="249563392"/>
        <c:axId val="249165120"/>
      </c:bar3DChart>
      <c:catAx>
        <c:axId val="2495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563392"/>
        <c:crosses val="autoZero"/>
        <c:auto val="1"/>
        <c:lblAlgn val="ctr"/>
        <c:lblOffset val="100"/>
        <c:noMultiLvlLbl val="1"/>
      </c:catAx>
      <c:valAx>
        <c:axId val="249563392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9561856"/>
        <c:crosses val="autoZero"/>
        <c:crossBetween val="between"/>
      </c:valAx>
      <c:serAx>
        <c:axId val="249165120"/>
        <c:scaling>
          <c:orientation val="minMax"/>
        </c:scaling>
        <c:delete val="1"/>
        <c:axPos val="b"/>
        <c:majorTickMark val="out"/>
        <c:minorTickMark val="none"/>
        <c:tickLblPos val="none"/>
        <c:crossAx val="249563392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599.4</c:v>
                </c:pt>
                <c:pt idx="1">
                  <c:v>571.79999999999995</c:v>
                </c:pt>
                <c:pt idx="2">
                  <c:v>10987.33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616640"/>
        <c:axId val="249618432"/>
        <c:axId val="249166912"/>
      </c:bar3DChart>
      <c:catAx>
        <c:axId val="249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49618432"/>
        <c:crosses val="autoZero"/>
        <c:auto val="1"/>
        <c:lblAlgn val="ctr"/>
        <c:lblOffset val="100"/>
        <c:noMultiLvlLbl val="1"/>
      </c:catAx>
      <c:valAx>
        <c:axId val="249618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49616640"/>
        <c:crosses val="autoZero"/>
        <c:crossBetween val="between"/>
      </c:valAx>
      <c:serAx>
        <c:axId val="249166912"/>
        <c:scaling>
          <c:orientation val="minMax"/>
        </c:scaling>
        <c:delete val="1"/>
        <c:axPos val="b"/>
        <c:majorTickMark val="none"/>
        <c:minorTickMark val="none"/>
        <c:tickLblPos val="none"/>
        <c:crossAx val="2496184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0.5887</cdr:x>
      <cdr:y>0.06612</cdr:y>
    </cdr:from>
    <cdr:to>
      <cdr:x>0.71722</cdr:x>
      <cdr:y>0.27769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277445" y="360040"/>
          <a:ext cx="1152128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0.43868</cdr:x>
      <cdr:y>0.26281</cdr:y>
    </cdr:from>
    <cdr:to>
      <cdr:x>0.55551</cdr:x>
      <cdr:y>0.40909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2701225" y="832672"/>
          <a:ext cx="719368" cy="4634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0.60646</cdr:x>
      <cdr:y>0.34573</cdr:y>
    </cdr:from>
    <cdr:to>
      <cdr:x>0.68968</cdr:x>
      <cdr:y>0.5108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4722318" y="1357322"/>
          <a:ext cx="64807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0.50837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>
          <a:off x="3405237" y="57606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0.6289</cdr:x>
      <cdr:y>0.15221</cdr:y>
    </cdr:from>
    <cdr:to>
      <cdr:x>0.74492</cdr:x>
      <cdr:y>0.20754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7795" y="792311"/>
          <a:ext cx="81871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96,1%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0.20063</cdr:y>
    </cdr:from>
    <cdr:to>
      <cdr:x>0.68493</cdr:x>
      <cdr:y>0.28791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A39D11B6-5C2E-4AE4-8CBF-CF431D7215EF}"/>
            </a:ext>
          </a:extLst>
        </cdr:cNvPr>
        <cdr:cNvCxnSpPr/>
      </cdr:nvCxnSpPr>
      <cdr:spPr>
        <a:xfrm xmlns:a="http://schemas.openxmlformats.org/drawingml/2006/main" flipV="1">
          <a:off x="5364088" y="1158701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0.56971</cdr:x>
      <cdr:y>0.17634</cdr:y>
    </cdr:from>
    <cdr:to>
      <cdr:x>0.66514</cdr:x>
      <cdr:y>0.23206</cdr:y>
    </cdr:to>
    <cdr:sp macro="" textlink="">
      <cdr:nvSpPr>
        <cdr:cNvPr id="9" name="TextBox 8"/>
        <cdr:cNvSpPr txBox="1"/>
      </cdr:nvSpPr>
      <cdr:spPr>
        <a:xfrm xmlns:a="http://schemas.openxmlformats.org/drawingml/2006/main" rot="19881004">
          <a:off x="5180519" y="1018408"/>
          <a:ext cx="867732" cy="32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16,5 %</a:t>
          </a:r>
        </a:p>
      </cdr:txBody>
    </cdr:sp>
  </cdr:relSizeAnchor>
  <cdr:relSizeAnchor xmlns:cdr="http://schemas.openxmlformats.org/drawingml/2006/chartDrawing">
    <cdr:from>
      <cdr:x>0.41933</cdr:x>
      <cdr:y>0.20137</cdr:y>
    </cdr:from>
    <cdr:to>
      <cdr:x>0.5089</cdr:x>
      <cdr:y>0.28681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45318">
          <a:off x="3813067" y="1162985"/>
          <a:ext cx="814481" cy="49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4,2 %</a:t>
          </a:r>
        </a:p>
      </cdr:txBody>
    </cdr:sp>
  </cdr:relSizeAnchor>
  <cdr:relSizeAnchor xmlns:cdr="http://schemas.openxmlformats.org/drawingml/2006/chartDrawing">
    <cdr:from>
      <cdr:x>0.39985</cdr:x>
      <cdr:y>0.28791</cdr:y>
    </cdr:from>
    <cdr:to>
      <cdr:x>0.50279</cdr:x>
      <cdr:y>0.31284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6E51B57F-2164-4B7F-B0A2-4A031EAD2958}"/>
            </a:ext>
          </a:extLst>
        </cdr:cNvPr>
        <cdr:cNvCxnSpPr/>
      </cdr:nvCxnSpPr>
      <cdr:spPr>
        <a:xfrm xmlns:a="http://schemas.openxmlformats.org/drawingml/2006/main" flipV="1">
          <a:off x="3635896" y="1662757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0.43275</cdr:x>
      <cdr:y>0.12829</cdr:y>
    </cdr:from>
    <cdr:to>
      <cdr:x>0.4961</cdr:x>
      <cdr:y>0.37833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6D75F3F8-E9E5-4251-A004-98BD394BE013}"/>
            </a:ext>
          </a:extLst>
        </cdr:cNvPr>
        <cdr:cNvCxnSpPr/>
      </cdr:nvCxnSpPr>
      <cdr:spPr>
        <a:xfrm xmlns:a="http://schemas.openxmlformats.org/drawingml/2006/main" flipV="1">
          <a:off x="3935041" y="740941"/>
          <a:ext cx="576064" cy="14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0.57529</cdr:x>
      <cdr:y>0.10336</cdr:y>
    </cdr:from>
    <cdr:to>
      <cdr:x>0.65447</cdr:x>
      <cdr:y>0.14076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43300C56-EE2D-4B8F-8BFC-36F852A4B39C}"/>
            </a:ext>
          </a:extLst>
        </cdr:cNvPr>
        <cdr:cNvCxnSpPr/>
      </cdr:nvCxnSpPr>
      <cdr:spPr>
        <a:xfrm xmlns:a="http://schemas.openxmlformats.org/drawingml/2006/main">
          <a:off x="5231185" y="596925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0.57267</cdr:x>
      <cdr:y>0.04404</cdr:y>
    </cdr:from>
    <cdr:to>
      <cdr:x>0.64762</cdr:x>
      <cdr:y>0.09516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07379" y="254362"/>
          <a:ext cx="681561" cy="29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142,5 %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0.42483</cdr:x>
      <cdr:y>0.12829</cdr:y>
    </cdr:from>
    <cdr:to>
      <cdr:x>0.46442</cdr:x>
      <cdr:y>0.2031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6D75F3F8-E9E5-4251-A004-98BD394BE013}"/>
            </a:ext>
          </a:extLst>
        </cdr:cNvPr>
        <cdr:cNvCxnSpPr/>
      </cdr:nvCxnSpPr>
      <cdr:spPr>
        <a:xfrm xmlns:a="http://schemas.openxmlformats.org/drawingml/2006/main">
          <a:off x="3863033" y="740941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0.59112</cdr:x>
      <cdr:y>0.21557</cdr:y>
    </cdr:from>
    <cdr:to>
      <cdr:x>0.65447</cdr:x>
      <cdr:y>0.26544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43300C56-EE2D-4B8F-8BFC-36F852A4B39C}"/>
            </a:ext>
          </a:extLst>
        </cdr:cNvPr>
        <cdr:cNvCxnSpPr/>
      </cdr:nvCxnSpPr>
      <cdr:spPr>
        <a:xfrm xmlns:a="http://schemas.openxmlformats.org/drawingml/2006/main" flipV="1">
          <a:off x="5375201" y="1244997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0.58003</cdr:x>
      <cdr:y>0.11561</cdr:y>
    </cdr:from>
    <cdr:to>
      <cdr:x>0.65498</cdr:x>
      <cdr:y>0.1897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74300" y="667678"/>
          <a:ext cx="681536" cy="427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142,5 </a:t>
          </a:r>
          <a:r>
            <a:rPr lang="ru-RU" sz="1400" b="1" dirty="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0.59673</cdr:x>
      <cdr:y>0.13223</cdr:y>
    </cdr:from>
    <cdr:to>
      <cdr:x>0.66099</cdr:x>
      <cdr:y>0.26446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349453" y="720080"/>
          <a:ext cx="57606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0.43608</cdr:x>
      <cdr:y>0.15868</cdr:y>
    </cdr:from>
    <cdr:to>
      <cdr:x>0.50034</cdr:x>
      <cdr:y>0.30413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3909293" y="864096"/>
          <a:ext cx="576064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0.5887</cdr:x>
      <cdr:y>0.13128</cdr:y>
    </cdr:from>
    <cdr:to>
      <cdr:x>0.72525</cdr:x>
      <cdr:y>0.18513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277445" y="714894"/>
          <a:ext cx="1224136" cy="2932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0.36379</cdr:x>
      <cdr:y>0.14639</cdr:y>
    </cdr:from>
    <cdr:to>
      <cdr:x>0.48668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>
          <a:endCxn xmlns:a="http://schemas.openxmlformats.org/drawingml/2006/main" id="10" idx="0"/>
        </cdr:cNvCxnSpPr>
      </cdr:nvCxnSpPr>
      <cdr:spPr>
        <a:xfrm xmlns:a="http://schemas.openxmlformats.org/drawingml/2006/main" flipV="1">
          <a:off x="3261221" y="797166"/>
          <a:ext cx="1101694" cy="715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0.5646</cdr:x>
      <cdr:y>0.21157</cdr:y>
    </cdr:from>
    <cdr:to>
      <cdr:x>0.67705</cdr:x>
      <cdr:y>0.51571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061421" y="1152120"/>
          <a:ext cx="1008112" cy="16561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0.32363</cdr:x>
      <cdr:y>0.1719</cdr:y>
    </cdr:from>
    <cdr:to>
      <cdr:x>0.44411</cdr:x>
      <cdr:y>0.22479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>
          <a:off x="2901181" y="936104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57B5-3B4A-491E-A4F5-4EE96D408B1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5163-73BC-468F-9A88-4611666CF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953"/>
            <a:ext cx="5438775" cy="44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30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52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5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xn-p1ai/?p=972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70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2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97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7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52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50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0.xml"/><Relationship Id="rId4" Type="http://schemas.openxmlformats.org/officeDocument/2006/relationships/image" Target="../media/image2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1.xml"/><Relationship Id="rId4" Type="http://schemas.openxmlformats.org/officeDocument/2006/relationships/image" Target="../media/image2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2.xml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27583" y="1124744"/>
            <a:ext cx="811797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граждан)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27584" y="5805488"/>
            <a:ext cx="80655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alt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Шимского</a:t>
            </a: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5" name="Рисунок 3" descr="ф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855"/>
            <a:ext cx="91217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1345"/>
              </p:ext>
            </p:extLst>
          </p:nvPr>
        </p:nvGraphicFramePr>
        <p:xfrm>
          <a:off x="478655" y="1052736"/>
          <a:ext cx="8208914" cy="661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99"/>
                <a:gridCol w="2962691"/>
                <a:gridCol w="625068"/>
                <a:gridCol w="581799"/>
                <a:gridCol w="581799"/>
                <a:gridCol w="888630"/>
                <a:gridCol w="1026114"/>
                <a:gridCol w="1026114"/>
              </a:tblGrid>
              <a:tr h="7245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2021год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Валовой региональный продукт (в основных ценах соответствующих лет), млн.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1266,00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1316,00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1355,00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1390,00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1430,00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Индекс физического объема валового регионального продукта, в % к предыдущему году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103,00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102,60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Реальные располагаемые денежные доходы населения,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113,9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101,30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Индекс потребительских цен (в среднем за год),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Объем инвестиций в основной капитал, млн. рублей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218,9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388,11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69,54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72,30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80,10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Численность населения (среднегодовая), тыс. человек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моложе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5,95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1421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старше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3,58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5888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80087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3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9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315580,7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318446,0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113093,55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117225,96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202487,14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201220,06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329570,3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324217,6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-13989,6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-5771,6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-13989,6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-5771,6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бюджета муниципального района по годам, 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52378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81367"/>
              </p:ext>
            </p:extLst>
          </p:nvPr>
        </p:nvGraphicFramePr>
        <p:xfrm>
          <a:off x="325438" y="1052736"/>
          <a:ext cx="8208962" cy="5231374"/>
        </p:xfrm>
        <a:graphic>
          <a:graphicData uri="http://schemas.openxmlformats.org/drawingml/2006/table">
            <a:tbl>
              <a:tblPr/>
              <a:tblGrid>
                <a:gridCol w="4752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5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107854,12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112228,64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96105,9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98355,19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89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2225,22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2267,99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8418,00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10417,43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1188,03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2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5239,43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4997,32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202487,14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201220,06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15969,81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15969,81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59202,26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58417,44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121970,26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121488,0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5344,81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5344,81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315580,7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318446,0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2021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год   (тыс. руб.)</a:t>
            </a: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88051662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2991480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30386177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33" y="260648"/>
            <a:ext cx="8802687" cy="4318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ШИМСКОГО МУНИЦИПАЛЬНОГО РАЙОНА ПО РАЗДЕЛАМ, ПОДРАЗДЕЛАМ ЗА </a:t>
            </a: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3" name="Лист" r:id="rId4" imgW="7169517" imgH="4035902" progId="">
                  <p:embed/>
                </p:oleObj>
              </mc:Choice>
              <mc:Fallback>
                <p:oleObj name="Лист" r:id="rId4" imgW="7169517" imgH="4035902" progId="">
                  <p:embed/>
                  <p:pic>
                    <p:nvPicPr>
                      <p:cNvPr id="0" name="Picture 3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14887"/>
              </p:ext>
            </p:extLst>
          </p:nvPr>
        </p:nvGraphicFramePr>
        <p:xfrm>
          <a:off x="341313" y="1123950"/>
          <a:ext cx="8623299" cy="5016585"/>
        </p:xfrm>
        <a:graphic>
          <a:graphicData uri="http://schemas.openxmlformats.org/drawingml/2006/table">
            <a:tbl>
              <a:tblPr/>
              <a:tblGrid>
                <a:gridCol w="3870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48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317570,33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324217,61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2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55013,02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54375,10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39824,99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38427,01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12993,10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10987,33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150479,2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149319,10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41639,8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41636,7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13952,15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13804,3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http://xn--h1aadcj4a9b.xn--p1ai/?cat=583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http://xn--h1aadcj4a9b.xn--p1ai/?cat=575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http://xn--h1aadcj4a9b.xn--p1ai/?cat=576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65994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80322357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12741" y="2132856"/>
            <a:ext cx="28595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309025">
            <a:off x="2717001" y="1751452"/>
            <a:ext cx="922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92080" y="2289528"/>
            <a:ext cx="324036" cy="563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муниципального района</a:t>
            </a:r>
            <a: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10181"/>
              </p:ext>
            </p:extLst>
          </p:nvPr>
        </p:nvGraphicFramePr>
        <p:xfrm>
          <a:off x="539750" y="1349375"/>
          <a:ext cx="8318500" cy="262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0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3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7066,66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7066,66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фактических расходах на реализацию муниципальных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26356"/>
              </p:ext>
            </p:extLst>
          </p:nvPr>
        </p:nvGraphicFramePr>
        <p:xfrm>
          <a:off x="755576" y="1052736"/>
          <a:ext cx="7897914" cy="522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9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8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1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и развитие  местного самоуправления в Шимском муниципальном районе"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42079010,00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41534699,46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"Совершенствование и развитие сети автомобильных дорог местного значения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района,повышение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безопасности дорожного движения в Шимском муниципальном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23141167,94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22849527,41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системы управления имуществом в Шимском муниципальном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9315192,20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8711522,47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культуры и туризма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51476122,53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51404336,21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"Развитие образования,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спорта в Шимском муниципальном районе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135899,601,74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134812582,66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62513"/>
              </p:ext>
            </p:extLst>
          </p:nvPr>
        </p:nvGraphicFramePr>
        <p:xfrm>
          <a:off x="107950" y="1163638"/>
          <a:ext cx="7441853" cy="26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4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9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93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22942457,84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22942457,84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жилищных условий граждан и повышение качества жилищно-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комунальных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услуг в Шимском муниципальном районе»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7636000,00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5630508,12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21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     (продолжение)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99857"/>
              </p:ext>
            </p:extLst>
          </p:nvPr>
        </p:nvGraphicFramePr>
        <p:xfrm>
          <a:off x="119063" y="833438"/>
          <a:ext cx="7693125" cy="202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8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2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агропромышленного комплекса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65100,00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65100,00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45" name="TextBox 5"/>
          <p:cNvSpPr txBox="1">
            <a:spLocks noChangeArrowheads="1"/>
          </p:cNvSpPr>
          <p:nvPr/>
        </p:nvSpPr>
        <p:spPr bwMode="auto">
          <a:xfrm>
            <a:off x="1270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(продолжение)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1306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эффективной муниципальной политики в сфере управления финансами, обеспечение долгосрочной сбалансированности, устойчивости бюджетной системы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финансов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65773"/>
              </p:ext>
            </p:extLst>
          </p:nvPr>
        </p:nvGraphicFramePr>
        <p:xfrm>
          <a:off x="3671888" y="814388"/>
          <a:ext cx="4356496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20820,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0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410" name="TextBox 13"/>
          <p:cNvSpPr txBox="1">
            <a:spLocks noChangeArrowheads="1"/>
          </p:cNvSpPr>
          <p:nvPr/>
        </p:nvSpPr>
        <p:spPr bwMode="auto">
          <a:xfrm>
            <a:off x="0" y="5786454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sz="1600" dirty="0">
                <a:hlinkClick r:id="rId2"/>
              </a:rPr>
              <a:t>http://xn--h1aadcj4a9b.xn-p1ai/?p=9725</a:t>
            </a:r>
            <a:endParaRPr lang="ru-RU" altLang="ru-RU" sz="16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24789"/>
              </p:ext>
            </p:extLst>
          </p:nvPr>
        </p:nvGraphicFramePr>
        <p:xfrm>
          <a:off x="539552" y="1502324"/>
          <a:ext cx="6914926" cy="180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8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Уровень качества управления муниципальными финансами по результатам оценки департаментом финансов Новгородской области за отчетный период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481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нарушений требований бюджетного законодательства (по результатам оценки департамента финансов Новгородской области) за отчетный период (да/нет)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задолженности по муниципальным долговым обязательствам муниципального района в отчетном финансовом году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расходов на обслуживание муниципального внутреннего долга муниципального района к объему расходов бюджета муниципального района, за исключением объема расходов, которые осуществляются за счет субвенций, предоставляемых из областного бюджета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условно утвержденных расходов в общем объеме расходов бюджета муниципального района на первый и второй год планового периода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Соблюдение установленных бюджетным законодательством требований и сроков составления проекта бюджета муниципального района, прогноза основных характеристик консолидированного бюджета муниципального района на очередной финансовый год и плановый период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Исполнение бюджета муниципального района по доходам без учета безвозмездных поступлений к первоначально утвержденному уровню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113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102,3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просроченной кредиторской задолженности по выплате заработной платы и пособий по социальной помощи населению за счет средств бюджета муниципального района(млн. руб.)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дефицита бюджета муниципального района(за вычетом объема снижения остатков средств на счетах по учету средств бюджета муниципального района и объема поступлений от продажи акций и иных форм участия в капитале, находящихся в собственности муниципального района) к общему годовому объему доходов бюджета муниципального района без учета объема безвозмездных поступлений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Своевременность предоставления бюджетной отчетности в департамент финансов Новгородской области об исполнении бюджета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суммы административных штрафов, взысканных комитетом за бюджетные нарушения, к сумме административных штрафов, начисленных комитетом за бюджетные нарушения (%)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кредиторской задолженности бюджетов поселений, получивших дотации на обеспечение их сбалансированности, по выплате заработной платы и пособий по социальной помощи населению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Максимальный расчетный уровень разрыва бюджетной обеспеченности между наиболее и наименее обеспеченными поселениями (раз)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прочих межбюджетных трансфертов, перечисленных из бюджета муниципального района в бюджеты поселений в отчетном году, от общего объема прочих межбюджетных трансфертов, распределяемых комитетом(%),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не меняющейся в течение отчетного года методики распределения дотаций на выравнивание бюджетной обеспеченности поселений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долговой нагрузки на бюджет муниципального района (отношение объема муниципального долга к общему объему доходов бюджета муниципального района без учета безвозмездных поступлений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кредитов кредитных организаций в общем объеме муниципального долга муниципального района (%)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55,2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56,2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налоговых и неналоговых доходов бюджета муниципального района за отчетный финансовый год к году, предшествующему отчетному (в пересчете на контингент)(%), не менее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114,8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106,5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104,8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Удельный вес расходов бюджета муниципального района, формируемых в рамках программ муниципального района, в общем объеме расходов бюджета муниципального района(%),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96,1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85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96,5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утвержденных расходов бюджета муниципального района на очередной финансовый год и на плановый период в структуре муниципальных программ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опубликованного на официальном сайте в информационно-телекоммуникационной сети «Интернет» проекта бюджета муниципального района и годового отчета об исполнении бюджета муниципального района в доступной для граждан форме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Повышение среднего уровня оценки качества управления муниципальными финансами по отношению к предыдущему году (%)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проверок, проводимых комитетом в рамках полномочий по осуществлению контроля в финансово-бюджетной сфере, в год (ед.)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служащих и муниципальных служащих, а также работников муниципальных учреждений, прошедших профессиональную подготовку, переподготовку, повышение квалификации, в сфере повышения эффективности бюджетных расходов (чел.)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278668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муниципального района земельными участками, находящимися в собственности муниципального района, и государственная собственность на которые не разграничена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30808"/>
              </p:ext>
            </p:extLst>
          </p:nvPr>
        </p:nvGraphicFramePr>
        <p:xfrm>
          <a:off x="3671888" y="1916832"/>
          <a:ext cx="4860552" cy="274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4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4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75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6755,1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54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549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http://xn--h1aadcj4a9b.xn--p1ai/?p=9705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5" name="TextBox 5"/>
          <p:cNvSpPr txBox="1">
            <a:spLocks noChangeArrowheads="1"/>
          </p:cNvSpPr>
          <p:nvPr/>
        </p:nvSpPr>
        <p:spPr bwMode="auto">
          <a:xfrm>
            <a:off x="265113" y="47625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8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450407"/>
              </p:ext>
            </p:extLst>
          </p:nvPr>
        </p:nvGraphicFramePr>
        <p:xfrm>
          <a:off x="642910" y="1114494"/>
          <a:ext cx="7601498" cy="9541495"/>
        </p:xfrm>
        <a:graphic>
          <a:graphicData uri="http://schemas.openxmlformats.org/drawingml/2006/table">
            <a:tbl>
              <a:tblPr/>
              <a:tblGrid>
                <a:gridCol w="4577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3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  имущества, по которым проведена оценка рыночной стоимости,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  муниципального имущества, находящихся в казне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  по которым приняты меры по обеспечению их сохранности,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444444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 муниципального района от реализации муниципального имущества,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поданных исковых заявлений о взыскании задолженности (свыше 6 месяцев) по арендной плате за муниципальное  имущество к количеству должников, имеющих такую задолженность,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 имущества, в отношении которых проведена проверка фактического наличия, использования по назначению и сохранности,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недвижимого муниципального имущества, на которые сформированы пакеты документов для проведения регистрационных действий,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на которые зарегистрировано право собственности Шимского муниципального района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–доходам бюджета  муниципального района от использования земельных участков, находящихся в собственности муниципального района 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государственная собственность на которые не разграничена, предоставленных для целей строительства по результатам торгов, а так же выделяемых льготным категориям граждан 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доходам от использования земельных участков, государственная собственность на которые не разграничена,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Полнота использования программного обеспечения для ведения информационных баз данных,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  муниципального района от сбора  платы за  наем жилых помещений, граждан, проживающих в помещениях , находящихся в муниципальной собственности,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жилых  помещений  в муниципальную собственность для детей-сирот и детей оставшихся без попечения родителей, лиц из числа детей-сирот  и детей, оставшихся без попечения родителей,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5613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5791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95536" y="801689"/>
            <a:ext cx="4176464" cy="4283496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на территории района доступного и качественного образования, соответствующего перспективным задачам развития экономики и потребностям населения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граждан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противодействия наркомании и распространения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жителям района систематически заниматься физической культурой и массовым спортом, вести здоровый образ жизни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реализации муниципальной программы развития образования, молодежной политики и спорта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комитет образования Администрации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37384"/>
              </p:ext>
            </p:extLst>
          </p:nvPr>
        </p:nvGraphicFramePr>
        <p:xfrm>
          <a:off x="4788024" y="2132856"/>
          <a:ext cx="3955704" cy="22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54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6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118840,30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129542,6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129378,0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659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97" name="TextBox 13"/>
          <p:cNvSpPr txBox="1">
            <a:spLocks noChangeArrowheads="1"/>
          </p:cNvSpPr>
          <p:nvPr/>
        </p:nvSpPr>
        <p:spPr bwMode="auto">
          <a:xfrm>
            <a:off x="197644" y="6045200"/>
            <a:ext cx="847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http://xn--h1aadcj4a9b.xn--p1ai/?p=9824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3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475748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23727"/>
              </p:ext>
            </p:extLst>
          </p:nvPr>
        </p:nvGraphicFramePr>
        <p:xfrm>
          <a:off x="-1" y="957263"/>
          <a:ext cx="8016360" cy="31547130"/>
        </p:xfrm>
        <a:graphic>
          <a:graphicData uri="http://schemas.openxmlformats.org/drawingml/2006/table">
            <a:tbl>
              <a:tblPr/>
              <a:tblGrid>
                <a:gridCol w="5174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9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учреждениях, количество мест на 1000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 в возрасте от 1 года до 7 лет, охваченных услугами дошкольного образования, в общей численности детей указанного возраста, процент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образовательных организаций, в которых обеспечена противопожарная, антитеррорестическая, антикриминальная защищённость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дошкольного образования, в которых организован питьевой режим в соответствии с требованиями законодательства(%)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дошкольного образования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дошкольных образовательных учреждений, приведенных в состояние, отвечающее удовлетворительному, в течение отчетного периода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дошкольного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организаций общего образования, обучающихся в соответствии с новыми   ФГОС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лиц, сдавших единый государственный экзамен, от числа выпускников, участвовавших в нем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 расчете на 1 предмет) в 10 процентах школ с худшими результатами единого государственного экзамена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детей-инвалидов, получающих общее образование на дому с использованием дистанционных образовательных технологий, от общей численности детей-инвалидов, которым это показано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общего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общего образования, в которых организован питьевой режим в соответствии с требованиями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оборудованных и подключенных рабочих мест к Федеральной информационной системе «Федеральный реестр сведений о документах об образовании и (или) квалификации, документах об обучении»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обеспечения бланками документов об образовании и (или) о квалификации( 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общего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образовательных учреждений, реализующих программы общего образования, здания которых требуют капитального ремонта, в общей численности муниципальных образовательных учреждений, реализующих программы общего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обучающиеся которых обеспечены комплектом учебников в соответствии с Федеральным перечнем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общеобразовательных организаций, в которых обеспечена противопожарная, антитеррорестическая, антикриминальная защищённость обучающихся(%)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воспитанников,%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внедренных целевых моделей цифровой образовательной среды в общеобразовательных организациях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сотрудников и педагогов общеобразовательной организации, прошедших дополнительное профессиональное образование по вопросам внедрения и функционирования целевой модели цифровой образовательной среды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организаций, являющихся в текущем финансовом году получателями субсидии на внедрение целевой модели цифровой образовательной среды в муниципальных общеобразовательных организациях области, в которых проведено обновление и техническое обслуживание (ремонт) средств (программного обеспечения и оборудования), приобретенных в рамках субсидий  бюджетам муниципальных районов и городского округа на внедрение целевой модели образовательной среды в общеобразовательных организациях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общеобразовательных организаций, расположенных в сельской местности, в которых обновлена материально-техническая база для занятий физической культурой и спортом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численности учителей в возрасте до 35 лет в общей численности учителей общеобразовательных организаций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7677" name="TextBox 4"/>
          <p:cNvSpPr txBox="1">
            <a:spLocks noChangeArrowheads="1"/>
          </p:cNvSpPr>
          <p:nvPr/>
        </p:nvSpPr>
        <p:spPr bwMode="auto">
          <a:xfrm>
            <a:off x="2268538" y="587375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67678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78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7950" y="741225"/>
            <a:ext cx="3384550" cy="362388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Совершенствование и развитие муниципальной службы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услуг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Шимском муниципальном районе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обеспечения деятельности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10803"/>
              </p:ext>
            </p:extLst>
          </p:nvPr>
        </p:nvGraphicFramePr>
        <p:xfrm>
          <a:off x="3671888" y="814388"/>
          <a:ext cx="52022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34949,5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36707,9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36638,4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66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9669" name="TextBox 13"/>
          <p:cNvSpPr txBox="1">
            <a:spLocks noChangeArrowheads="1"/>
          </p:cNvSpPr>
          <p:nvPr/>
        </p:nvSpPr>
        <p:spPr bwMode="auto">
          <a:xfrm>
            <a:off x="323850" y="61785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http://xn--h1aadcj4a9b.xn--p1ai/?p=9973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5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24065262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55434"/>
              </p:ext>
            </p:extLst>
          </p:nvPr>
        </p:nvGraphicFramePr>
        <p:xfrm>
          <a:off x="251519" y="788631"/>
          <a:ext cx="8064897" cy="16321889"/>
        </p:xfrm>
        <a:graphic>
          <a:graphicData uri="http://schemas.openxmlformats.org/drawingml/2006/table">
            <a:tbl>
              <a:tblPr/>
              <a:tblGrid>
                <a:gridCol w="5526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37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59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прошедших профессиональную переподготовку и повышение квалификации,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757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отношении которых реализуется механизм ротации 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239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применяется механизм испытательного срока при замещении вакантных должностей муниципальной службы,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претендентов на замещение вакантных должностей муниципальной службы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включенных в кадровый резерв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от общего числа лиц, включенных в кадровый резерв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Шимского муниципального района прошедших аттестацию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получивших пенсию за выслугу лет на муниципальной службе,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совещаний, семинаров муниципальных служащих  по актуальным вопросам развития местного самоуправления  (шт.)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территориальных общественных самоуправлений, действующих на территории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правовых актов соответствующих действующему законодательству(%)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граждан в органы местного самоуправления Шимского муниципального района, рассмотренных с нарушением сроков, установленных законодательством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приемов граждан должностными лицами органов местного самоуправления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общественных приемов граждан в поселениях Шимского муниципального района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заседаний Общественного совета при Администрации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заявителей, удовлетворенных качеством предоставленных государственных и муниципальных услуг, от общего числа опрошенных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обращений граждан для получения одной государственной (муниципальной) услуги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время ожидания в очереди при обращении граждан в орган местного самоуправления Шимского муниципального района (мин)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число обращений представителей бизнес-сообщества для получения одной государственной (муниципальной) услуги, связанной со сферой предпринимательской деятельности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3414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 муниципального района, имеющего доступ к получению государственных и муниципальных услуг по принципу «одного окна», в том числе на базе МФЦ, от общей численности населения района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государственных и муниципальных услуг, предоставляемых в муниципальном районе, по которым регулярно проводится мониторинг их качества, от общего числа предоставляемых в области государственных и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образований муниципального района, в которых проводится мониторинг качества исполнения муниципальных функций, предоставления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нормативных правовых актов органов местного самоуправления, размещенных на официальных сайтах органов местного самоуправления муниципального района в сети Интернет для проведения публичных обсуждений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предоставленных по принципу «одного окна» государственных и муниципальных услуг от общего числа предоставленных государственных услуг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проектов нормативных правовых актов органов местного самоуправления Шимского муниципального района, в отношении которых проведена процедура оценки регулирующего воздействия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автоматизированных рабочих мест, обеспечивающих межведомственное электронное взаимодействие при предоставлении государственных и муниципальных услуг в электронном виде в органах местного самоуправления муниципального района и подведомственных им учреждениях,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имеющих официальные сайты для размещения информации о своей деятельности,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соответствия разделов официальных сайтов органов местного самоуправления муниципального района требованиям действующего законодательства,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на официальных сайтах которых  созданы информационные подсистемы, обеспечивающие информационное взаимодействие с гражданами и организациями,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аттестованных автоматизированных рабочих мест в органах местного самоуправления муниципального района на предмет соответствия требованиям защиты информации,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сотрудников органов местного самоуправления муниципального района, имеющих электронную подпись от количества сотрудников органов местного самоуправления муниципального района, имеющих право подписи,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 на семинарах или курсах по теме «Противодействие коррупции в органах муниципального управления»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 средствах массовой информации материалов о деятельности органов местного самоуправления Шимского муниципального района о проводимой работе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заседаний комиссии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муниципальных нормативных правовых актов в отношении которых проведена антикоррупционная экспертиза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70741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0742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78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148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регулярных автомобильных перевозок по муниципальным маршрутам на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строительства, транспорта и дорожного хозяйства Администрации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77656"/>
              </p:ext>
            </p:extLst>
          </p:nvPr>
        </p:nvGraphicFramePr>
        <p:xfrm>
          <a:off x="4979541" y="1512252"/>
          <a:ext cx="3552900" cy="246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7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20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18076,4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23141,16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22849,52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7" name="TextBox 13"/>
          <p:cNvSpPr txBox="1">
            <a:spLocks noChangeArrowheads="1"/>
          </p:cNvSpPr>
          <p:nvPr/>
        </p:nvSpPr>
        <p:spPr bwMode="auto">
          <a:xfrm>
            <a:off x="263525" y="60436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http://xn--h1aadcj4a9b.xn--p1ai/?p=9871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3" name="TextBox 5"/>
          <p:cNvSpPr txBox="1">
            <a:spLocks noChangeArrowheads="1"/>
          </p:cNvSpPr>
          <p:nvPr/>
        </p:nvSpPr>
        <p:spPr bwMode="auto">
          <a:xfrm>
            <a:off x="263525" y="34925"/>
            <a:ext cx="860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836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44319"/>
              </p:ext>
            </p:extLst>
          </p:nvPr>
        </p:nvGraphicFramePr>
        <p:xfrm>
          <a:off x="611560" y="1206500"/>
          <a:ext cx="8352928" cy="5508378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234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Протяженность построенных автомобильных дорог общего пользования местного значения, км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муниципального района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Содержание автомобильных дорог местного значения, исходя от общей их протяженности,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в отношении которых зарегистрировано право муниципальной собственности, в общей протяженности автомобильных дорог,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Снижение количества дорожно-транспортных происшествий по сравнению с предшествующим годом, на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75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2758" name="TextBox 2"/>
          <p:cNvSpPr txBox="1">
            <a:spLocks noChangeArrowheads="1"/>
          </p:cNvSpPr>
          <p:nvPr/>
        </p:nvSpPr>
        <p:spPr bwMode="auto">
          <a:xfrm>
            <a:off x="47874" y="188913"/>
            <a:ext cx="911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20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-24340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и туристской деятельности в Шимском муниципальном районе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88851"/>
              </p:ext>
            </p:extLst>
          </p:nvPr>
        </p:nvGraphicFramePr>
        <p:xfrm>
          <a:off x="3671888" y="814388"/>
          <a:ext cx="5148584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36337,7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41639,8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41636,7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6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http://xn--h1aadcj4a9b.xn--p1ai/?p=9525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11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63505"/>
              </p:ext>
            </p:extLst>
          </p:nvPr>
        </p:nvGraphicFramePr>
        <p:xfrm>
          <a:off x="0" y="1380332"/>
          <a:ext cx="8355086" cy="18230257"/>
        </p:xfrm>
        <a:graphic>
          <a:graphicData uri="http://schemas.openxmlformats.org/drawingml/2006/table">
            <a:tbl>
              <a:tblPr/>
              <a:tblGrid>
                <a:gridCol w="6104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посещений платных мероприятий культурно — досуговых учреждений на 1000  человек населения,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повышение уровня удовлетворенности граждан, проживающих на территории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 муниципального  района   Новгородской области,  качеством предоставления муниципальных услуг в сфере культуры,  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 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число пользователей библиотек на 1000 человек  населения,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муниципальных  библиотек, подключенных к сети «Интернет», в общем количестве библиотек 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  района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2. Развитие художественного образования, сохранение кадрового потенциала сферы культуры, повышение престижности и привлекательности  профессии  работника  культуры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общеобразовательных учреждений, занимающихся в учреждениях дополнительного образования в сфере культуры, (процент)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специалистов учреждений культуры, прошедших обучение по программам дополнительного профессионального образования (курсы повышения квалификации), 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детей, привлекаемых к участию в творческих мероприятиях, конкурсах от   общего  числа детей, проживающих в  районе, процент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3. Укрепление единого культурного и информационного пространства на территории области, преодоление отставания и диспропорций  в культурном уровне муниципальных районов, в том числе путем укрепления и модернизации материально-технической базы учреждений культуры, поддержка творческих инициатив населения области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  учреждений культуры и искусства, находящихся в муниципальной собственности, состояние которых является удовлетворительным, в общем    количестве учреждений культуры и искусства 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7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4. Продвижение имиджа </a:t>
                      </a:r>
                      <a:r>
                        <a:rPr lang="ru-RU" sz="1050" b="1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 как, развитие  межрайонных и  межрегиональных  культурных связей, проведение общественно значимых мероприятий.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  муниципальных учреждений культуры, осуществляющих деятельность в сфере культуры, получивших финансовую поддержку из средств областного бюджета на реализацию творческих проектов в рамках проведения областных творческих конкурсов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5   Оказание  муниципальных  услуг (выполнение работ) в области культуры, библиотечного обслуживания,   дополнительного  образования в сфере культуры и обеспечение деятельности  муниципальных  учреждений культуры,  учреждений    дополнительного  образования в сфере культуры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  в полном объеме показателей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</a:t>
                      </a: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Своевременность  предоставления отчетности  об исполнении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библиотек с надлежащим размещением оборудования и носителей информации, необходимых для размещения оборудования и носителей информации, необходимых для обеспечения беспрепятственного доступа инвалидов к объектам (местам предоставления услуг) с учетом ограничений в их жизнедеятельности, от общего количества библиотек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объектов в сфере культуры, у которых имеются выделенные стоянки автотранспортных средств для инвалидов, от общей численности объектов в сфере культуры, на которых инвалидам предоставляются услуги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инвалидов, вовлеченных в культурно-массовые мероприятия, от общего числа инвалидов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36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1. Содействие формированию конкурентоспособного туристского продукта, развитию проектов в сфере туризма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Среднее время пребывания туристов на территории района (день)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Содействие развитию туристской инфраструктуры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Уровень роста туристского потока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Организационное обеспечение туризма в  районе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посетителей объектов экскурсионного показа (тыс. 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8941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289784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животноводства, переработки и реализации продукции животноводства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растениеводства, переработки и реализации продукции растениеводства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хозяйствования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исполнитель: комитет сельского хозяйства и продовольствия Администрации муниципального района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15150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6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http://xn--h1aadcj4a9b.xn--p1ai/?p=15070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1088922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40017"/>
              </p:ext>
            </p:extLst>
          </p:nvPr>
        </p:nvGraphicFramePr>
        <p:xfrm>
          <a:off x="251520" y="830263"/>
          <a:ext cx="8568952" cy="9239566"/>
        </p:xfrm>
        <a:graphic>
          <a:graphicData uri="http://schemas.openxmlformats.org/drawingml/2006/table">
            <a:tbl>
              <a:tblPr/>
              <a:tblGrid>
                <a:gridCol w="4203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6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1.1.1.Производство скота и птицы на убой в хозяйствах всех категорий (в живом весе) (тонн)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180,4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182,0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147,3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1.1.2.Производство молока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2097,6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2060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1788,4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1.1.3.Производство яиц в хозяйствах всех категорий (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тыс.шт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817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752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1.1.4.Производство товарного меда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1.2.1.Количество проведенных ярмарок по продаже продовольственных товаров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2.1.1.Валовой сбор зерна и зернобобовых культур в хозяйствах всех категорий (тонн)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2540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4973,8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2.1.2.Валовой сбор картофеля в хозяйствах всех категорий (тонн)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14286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15000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18103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2.1.3.Валовой сбор овощей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11493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12273,9</a:t>
                      </a:r>
                      <a:endParaRPr lang="ru-RU" sz="11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2.1.4.Производство льноволокна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1 115,6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3.1.1. Площадь земельных участков, оформленных в собственность крестьянскими (фермерскими) хозяйствами) (га)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4.1.1. Обеспеченность специалистами сельскохозяйственных организаций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4.1.2. Повышение квалификации и переподготовка работников агропромышленного комплекса и органов местного самоуправления (чел.)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4.2.1. Количество оказанных консультационных услуг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5.1. 1.Количество отловленных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6.1.1. Количество обследованных объектов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7.1.Индекс производства продукции сельского хозяйства в хозяйствах всех категорий (в сопоставимых ценах)(%)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7.2.Рентабельность сельскохозяйственных организаций по всей деятельности (с учетом субсидий)(%)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7.3.Среднемесячная номинальная заработная плата работников сельского хозяйства (по сельскохозяйственным организациям, не относящимся к субъектам малого предпринимательства) (тыс.руб.)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21,594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22,956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85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/>
              <a:t>Медведское</a:t>
            </a:r>
            <a:r>
              <a:rPr lang="ru-RU" altLang="ru-RU" i="1" dirty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>
                <a:solidFill>
                  <a:schemeClr val="bg1"/>
                </a:solidFill>
              </a:rPr>
              <a:t>Шимского</a:t>
            </a:r>
            <a:r>
              <a:rPr lang="ru-RU" dirty="0">
                <a:solidFill>
                  <a:schemeClr val="bg1"/>
                </a:solidFill>
              </a:rPr>
              <a:t> 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67344"/>
              </p:ext>
            </p:extLst>
          </p:nvPr>
        </p:nvGraphicFramePr>
        <p:xfrm>
          <a:off x="250825" y="2276475"/>
          <a:ext cx="8713789" cy="4522963"/>
        </p:xfrm>
        <a:graphic>
          <a:graphicData uri="http://schemas.openxmlformats.org/drawingml/2006/table">
            <a:tbl>
              <a:tblPr/>
              <a:tblGrid>
                <a:gridCol w="5152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2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1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55013,02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54375,10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1538,10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1538,10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27780,58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27683,68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4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6386,84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6386,84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19227,08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18832,63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«Национальная оборона» за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31391"/>
              </p:ext>
            </p:extLst>
          </p:nvPr>
        </p:nvGraphicFramePr>
        <p:xfrm>
          <a:off x="1331913" y="4830763"/>
          <a:ext cx="619241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1058494"/>
            <a:ext cx="534513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средства: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 и инженерных сооружений на них вне границ населенных пунктов в границах муниципального района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дорожные фонды) 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4410,0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78662"/>
              </p:ext>
            </p:extLst>
          </p:nvPr>
        </p:nvGraphicFramePr>
        <p:xfrm>
          <a:off x="1907706" y="3264389"/>
          <a:ext cx="6904507" cy="386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71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240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23141,16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22849,52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11767,56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8409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4348,52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3744,85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7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39824,99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38427,01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2021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30966"/>
              </p:ext>
            </p:extLst>
          </p:nvPr>
        </p:nvGraphicFramePr>
        <p:xfrm>
          <a:off x="1890713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12993,10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10987,33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2245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10987,333тыс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25162"/>
              </p:ext>
            </p:extLst>
          </p:nvPr>
        </p:nvGraphicFramePr>
        <p:xfrm>
          <a:off x="755577" y="2564903"/>
          <a:ext cx="8388424" cy="4649803"/>
        </p:xfrm>
        <a:graphic>
          <a:graphicData uri="http://schemas.openxmlformats.org/drawingml/2006/table">
            <a:tbl>
              <a:tblPr/>
              <a:tblGrid>
                <a:gridCol w="248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3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9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52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9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39123,65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39117,14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5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96775,94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95695,44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5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13906,21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13838,14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61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89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150479,2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149319,10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7732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51,8%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16754"/>
              </p:ext>
            </p:extLst>
          </p:nvPr>
        </p:nvGraphicFramePr>
        <p:xfrm>
          <a:off x="1474788" y="4508500"/>
          <a:ext cx="6985000" cy="1742579"/>
        </p:xfrm>
        <a:graphic>
          <a:graphicData uri="http://schemas.openxmlformats.org/drawingml/2006/table">
            <a:tbl>
              <a:tblPr/>
              <a:tblGrid>
                <a:gridCol w="1482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0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0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1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41639,8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41636,7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2021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00099"/>
              </p:ext>
            </p:extLst>
          </p:nvPr>
        </p:nvGraphicFramePr>
        <p:xfrm>
          <a:off x="179388" y="1484313"/>
          <a:ext cx="6696075" cy="1887917"/>
        </p:xfrm>
        <a:graphic>
          <a:graphicData uri="http://schemas.openxmlformats.org/drawingml/2006/table">
            <a:tbl>
              <a:tblPr/>
              <a:tblGrid>
                <a:gridCol w="2592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5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13952,15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13810,48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2279,56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2279,56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11659,06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11530,92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2021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62127403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2021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32972310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000" dirty="0" smtClean="0"/>
              <a:t>Динамика расходов бюджета муниципального района  на жилищно-коммунальное хозяйство за 2021 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1862831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2" name="Лист" r:id="rId3" imgW="9220200" imgH="5876806" progId="">
                  <p:embed/>
                </p:oleObj>
              </mc:Choice>
              <mc:Fallback>
                <p:oleObj name="Лист" r:id="rId3" imgW="9220200" imgH="5876806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77123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41492069"/>
              </p:ext>
            </p:extLst>
          </p:nvPr>
        </p:nvGraphicFramePr>
        <p:xfrm>
          <a:off x="1571604" y="857232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2" name="Лист" r:id="rId3" imgW="7267575" imgH="5029200" progId="">
                  <p:embed/>
                </p:oleObj>
              </mc:Choice>
              <mc:Fallback>
                <p:oleObj name="Лист" r:id="rId3" imgW="7267575" imgH="5029200" progId="">
                  <p:embed/>
                  <p:pic>
                    <p:nvPicPr>
                      <p:cNvPr id="0" name="Picture 2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857232"/>
                        <a:ext cx="7253288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202723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4262287"/>
              </p:ext>
            </p:extLst>
          </p:nvPr>
        </p:nvGraphicFramePr>
        <p:xfrm>
          <a:off x="611560" y="1124744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5" name="Лист" r:id="rId3" imgW="9163050" imgH="4876681" progId="">
                  <p:embed/>
                </p:oleObj>
              </mc:Choice>
              <mc:Fallback>
                <p:oleObj name="Лист" r:id="rId3" imgW="9163050" imgH="4876681" progId="">
                  <p:embed/>
                  <p:pic>
                    <p:nvPicPr>
                      <p:cNvPr id="0" name="Picture 2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7375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2021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95936" y="1736812"/>
            <a:ext cx="57606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340369">
            <a:off x="3996742" y="1286955"/>
            <a:ext cx="81416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6,3 %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20637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2021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год</a:t>
            </a:r>
          </a:p>
        </p:txBody>
      </p:sp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4090323"/>
              </p:ext>
            </p:extLst>
          </p:nvPr>
        </p:nvGraphicFramePr>
        <p:xfrm>
          <a:off x="590550" y="1508125"/>
          <a:ext cx="5989638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9" name="Лист" r:id="rId3" imgW="6172200" imgH="4248031" progId="">
                  <p:embed/>
                </p:oleObj>
              </mc:Choice>
              <mc:Fallback>
                <p:oleObj name="Лист" r:id="rId3" imgW="6172200" imgH="4248031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08125"/>
                        <a:ext cx="5989638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73719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</a:t>
            </a:r>
            <a:r>
              <a:rPr lang="ru-RU" altLang="ru-RU" sz="1800" b="1" i="1">
                <a:solidFill>
                  <a:srgbClr val="0070C0"/>
                </a:solidFill>
              </a:rPr>
              <a:t>за </a:t>
            </a:r>
            <a:r>
              <a:rPr lang="ru-RU" altLang="ru-RU" sz="1800" b="1" i="1" smtClean="0">
                <a:solidFill>
                  <a:srgbClr val="0070C0"/>
                </a:solidFill>
              </a:rPr>
              <a:t>2021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011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84784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46305"/>
              </p:ext>
            </p:extLst>
          </p:nvPr>
        </p:nvGraphicFramePr>
        <p:xfrm>
          <a:off x="430615" y="1196752"/>
          <a:ext cx="6157609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SmartArt 6"/>
          <p:cNvSpPr>
            <a:spLocks noGrp="1"/>
          </p:cNvSpPr>
          <p:nvPr>
            <p:ph type="dgm" idx="1"/>
          </p:nvPr>
        </p:nvSpPr>
        <p:spPr>
          <a:xfrm>
            <a:off x="500034" y="2143116"/>
            <a:ext cx="7067544" cy="4348162"/>
          </a:xfrm>
        </p:spPr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1"/>
            <a:ext cx="2312987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8591"/>
              </p:ext>
            </p:extLst>
          </p:nvPr>
        </p:nvGraphicFramePr>
        <p:xfrm>
          <a:off x="785786" y="2071678"/>
          <a:ext cx="7786742" cy="39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47915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долга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251520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17 часов 00 минут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Администрации района будут проводиться публичные слушания по проекту решения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«Об исполнении бюджета муниципального района за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15.04.2022 № 354.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Шимск, ул. Новгородская, д. 21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8(816)56-54857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8(816)56-54633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220968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3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</a:t>
                      </a:r>
                      <a:endParaRPr lang="ru-RU" alt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315580,7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318446,0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района от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16.12.2021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№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96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vert="vert27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5217</TotalTime>
  <Words>6626</Words>
  <Application>Microsoft Office PowerPoint</Application>
  <PresentationFormat>Экран (4:3)</PresentationFormat>
  <Paragraphs>1669</Paragraphs>
  <Slides>58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Презентация PowerPoint</vt:lpstr>
      <vt:lpstr>Основные параметры исполнения бюджета  Шимского  муниципального района за 2021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2021год</vt:lpstr>
      <vt:lpstr>Структура доходов бюджета муниципального района за 2021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2021 год (в тыс. руб.)</vt:lpstr>
      <vt:lpstr>ИСПОЛНЕНИЕ РАСХОДНОЙ ЧАСТИ БЮДЖЕТА ШИМСКОГО МУНИЦИПАЛЬНОГО РАЙОНА ПО РАЗДЕЛАМ, ПОДРАЗДЕЛАМ ЗА 2021 ГОД  </vt:lpstr>
      <vt:lpstr>Основные направления расходов бюджета муниципального района за 2021 год</vt:lpstr>
      <vt:lpstr>Динамика расходов муниципального бюджета  в 2021 году</vt:lpstr>
      <vt:lpstr>Общественно-значимые объекты, финансируемые в 2021 году из бюджета муниципального района  </vt:lpstr>
      <vt:lpstr>Сведения о фактических расходах на реализацию муниципальных программ за 2021 год                (в руб.)</vt:lpstr>
      <vt:lpstr>Презентация PowerPoint</vt:lpstr>
      <vt:lpstr>Презентация PowerPoint</vt:lpstr>
      <vt:lpstr>«Управление муниципальными финансами Шимского муниципального района»</vt:lpstr>
      <vt:lpstr>«Управление муниципальными финансами Шимского муниципального района»</vt:lpstr>
      <vt:lpstr> </vt:lpstr>
      <vt:lpstr>«Развитие системы управления имуществом в Шимском муниципальном районе» </vt:lpstr>
      <vt:lpstr> </vt:lpstr>
      <vt:lpstr> </vt:lpstr>
      <vt:lpstr> </vt:lpstr>
      <vt:lpstr> </vt:lpstr>
      <vt:lpstr> </vt:lpstr>
      <vt:lpstr> </vt:lpstr>
      <vt:lpstr>«Развитие культуры и туризма Шимского муниципального района» </vt:lpstr>
      <vt:lpstr>«Развитие культуры и туризма Шимского муниципального района» </vt:lpstr>
      <vt:lpstr> </vt:lpstr>
      <vt:lpstr> </vt:lpstr>
      <vt:lpstr>Исполнение бюджета муниципального района по разделу «Общегосударственные вопросы» за 2021 год</vt:lpstr>
      <vt:lpstr>Презентация PowerPoint</vt:lpstr>
      <vt:lpstr>Расходы из бюджета муниципального района по разделу «Национальная экономика» за 2021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Динамика расходов бюджета муниципального района общегосударственные вопросы за 2021 год </vt:lpstr>
      <vt:lpstr>Динамика расходов бюджета муниципального района  на национальную экономику за 2021 год </vt:lpstr>
      <vt:lpstr>Динамика расходов бюджета муниципального района  на жилищно-коммунальное хозяйство за 2021 год </vt:lpstr>
      <vt:lpstr> Динамика расходов на образование за 2021 год </vt:lpstr>
      <vt:lpstr>Динамика расходов на культуру, кинематографию за 2021 год</vt:lpstr>
      <vt:lpstr>Динамика расходов бюджета муниципального района на социальную политику за 2021 год</vt:lpstr>
      <vt:lpstr>Динамика расходов бюджета муниципального района  на физическую культуру и спорт за 2021 год </vt:lpstr>
      <vt:lpstr>Дефицит(-)/Профицит бюджета муниципального района за 2021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User</cp:lastModifiedBy>
  <cp:revision>374</cp:revision>
  <cp:lastPrinted>2022-05-12T08:13:00Z</cp:lastPrinted>
  <dcterms:created xsi:type="dcterms:W3CDTF">2017-04-07T08:11:03Z</dcterms:created>
  <dcterms:modified xsi:type="dcterms:W3CDTF">2022-05-13T09:29:12Z</dcterms:modified>
</cp:coreProperties>
</file>